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04" r:id="rId2"/>
    <p:sldId id="305" r:id="rId3"/>
    <p:sldId id="257" r:id="rId4"/>
    <p:sldId id="258" r:id="rId5"/>
    <p:sldId id="259" r:id="rId6"/>
    <p:sldId id="307" r:id="rId7"/>
    <p:sldId id="308" r:id="rId8"/>
    <p:sldId id="309" r:id="rId9"/>
    <p:sldId id="310" r:id="rId10"/>
    <p:sldId id="311" r:id="rId11"/>
    <p:sldId id="312" r:id="rId12"/>
    <p:sldId id="260" r:id="rId13"/>
    <p:sldId id="261" r:id="rId14"/>
    <p:sldId id="314" r:id="rId15"/>
    <p:sldId id="315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7" r:id="rId40"/>
    <p:sldId id="288" r:id="rId41"/>
    <p:sldId id="289" r:id="rId42"/>
    <p:sldId id="290" r:id="rId43"/>
    <p:sldId id="285" r:id="rId44"/>
    <p:sldId id="286" r:id="rId45"/>
    <p:sldId id="291" r:id="rId46"/>
    <p:sldId id="292" r:id="rId47"/>
    <p:sldId id="293" r:id="rId48"/>
    <p:sldId id="294" r:id="rId49"/>
    <p:sldId id="295" r:id="rId50"/>
    <p:sldId id="306" r:id="rId51"/>
    <p:sldId id="297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-19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EAFC-B709-AC48-A686-FA6198A9589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BE757-E741-F24C-B686-6362A9164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5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r>
              <a:rPr lang="en-US" baseline="0" dirty="0" smtClean="0"/>
              <a:t> It recognizes features at 3 different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E757-E741-F24C-B686-6362A9164F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09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C96D74-1B2E-A14B-BE74-A124CC3A1E10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40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40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11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FEFA9B-2B43-2040-8D27-DB386B9252B8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50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8F813E-DB3B-5046-9104-6CEF894EDD9E}" type="slidenum">
              <a:rPr lang="en-US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6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6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9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r>
              <a:rPr lang="en-US" baseline="0" dirty="0" smtClean="0"/>
              <a:t> It recognizes features at 3 different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E757-E741-F24C-B686-6362A9164F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0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r>
              <a:rPr lang="en-US" baseline="0" dirty="0" smtClean="0"/>
              <a:t> It recognizes features at 3 different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E757-E741-F24C-B686-6362A9164F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0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76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receptive</a:t>
            </a:r>
            <a:r>
              <a:rPr lang="en-US" baseline="0" dirty="0" smtClean="0"/>
              <a:t> field sizes: 7, 27, 75, 107, 139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353E7-3A92-C646-93EB-8F39569F796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97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7F392-8D1F-40A5-A7A1-A46391383FC5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841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26E2E3-5FD5-994E-AE99-9F9AF4D30568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1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0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79CD14-6EE5-534F-B2DB-489B7170F0AB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2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2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9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1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45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350" tIns="91350" rIns="91350" bIns="91350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6"/>
            <a:ext cx="8229600" cy="4967599"/>
          </a:xfrm>
          <a:prstGeom prst="rect">
            <a:avLst/>
          </a:prstGeom>
        </p:spPr>
        <p:txBody>
          <a:bodyPr lIns="91350" tIns="91350" rIns="91350" bIns="91350" anchor="t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4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100"/>
            </a:lvl5pPr>
            <a:lvl6pPr>
              <a:spcBef>
                <a:spcPts val="0"/>
              </a:spcBef>
              <a:buSzPct val="100000"/>
              <a:defRPr sz="1000"/>
            </a:lvl6pPr>
            <a:lvl7pPr>
              <a:spcBef>
                <a:spcPts val="0"/>
              </a:spcBef>
              <a:buSzPct val="100000"/>
              <a:defRPr sz="900"/>
            </a:lvl7pPr>
            <a:lvl8pPr>
              <a:spcBef>
                <a:spcPts val="0"/>
              </a:spcBef>
              <a:buSzPct val="100000"/>
              <a:defRPr sz="800"/>
            </a:lvl8pPr>
            <a:lvl9pPr>
              <a:spcBef>
                <a:spcPts val="0"/>
              </a:spcBef>
              <a:buSzPct val="100000"/>
              <a:defRPr sz="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959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7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5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13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8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5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4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3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D3816-65AA-CD47-BE3D-DD769622CE0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99DAE-6622-9E45-9975-AC0B098A1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holarpedia.org/article/Neocognitron" TargetMode="External"/><Relationship Id="rId3" Type="http://schemas.openxmlformats.org/officeDocument/2006/relationships/hyperlink" Target="http://ai.stanford.edu/~quocle/TCNNwe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Convolutional Networks,</a:t>
            </a:r>
            <a:br>
              <a:rPr lang="en-US" dirty="0" smtClean="0"/>
            </a:br>
            <a:r>
              <a:rPr lang="en-US" dirty="0" smtClean="0"/>
              <a:t>Part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Gary Cottrell</a:t>
            </a:r>
          </a:p>
          <a:p>
            <a:r>
              <a:rPr lang="en-US" dirty="0" smtClean="0"/>
              <a:t>with many slides from Rob Fergus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6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Invariance to translation is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Built into the architecture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result of training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Not actually a feature of what I just showed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Only for entertainment centers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or D, I’m not sure which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8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Invariance to translation is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="1" dirty="0" smtClean="0"/>
              <a:t>Built into the architecture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result of training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Not actually a feature of what I just showed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Only for entertainment centers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or D, I’m not sure which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2787"/>
            <a:ext cx="8229600" cy="1143000"/>
          </a:xfrm>
        </p:spPr>
        <p:txBody>
          <a:bodyPr/>
          <a:lstStyle/>
          <a:p>
            <a:r>
              <a:rPr lang="en-US" dirty="0" smtClean="0"/>
              <a:t>Very Deep Models (1)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3247" y="821100"/>
            <a:ext cx="9773432" cy="1564861"/>
          </a:xfrm>
          <a:prstGeom prst="rect">
            <a:avLst/>
          </a:prstGeom>
        </p:spPr>
        <p:txBody>
          <a:bodyPr vert="horz" lIns="91350" tIns="45677" rIns="91350" bIns="45677" rtlCol="0">
            <a:normAutofit/>
          </a:bodyPr>
          <a:lstStyle/>
          <a:p>
            <a:pPr defTabSz="456772">
              <a:spcBef>
                <a:spcPct val="20000"/>
              </a:spcBef>
            </a:pPr>
            <a:r>
              <a:rPr lang="en-US" sz="2000" dirty="0">
                <a:latin typeface="Adobe Caslon Pro"/>
                <a:ea typeface="+mn-ea"/>
                <a:cs typeface="Adobe Caslon Pro"/>
              </a:rPr>
              <a:t>[Very Deep Convolutional Networks for Large-Scale Image Recognition, Karen </a:t>
            </a:r>
            <a:r>
              <a:rPr lang="en-US" sz="2000" dirty="0" err="1">
                <a:latin typeface="Adobe Caslon Pro"/>
                <a:ea typeface="+mn-ea"/>
                <a:cs typeface="Adobe Caslon Pro"/>
              </a:rPr>
              <a:t>Simonyan</a:t>
            </a:r>
            <a:r>
              <a:rPr lang="en-US" sz="2000" dirty="0">
                <a:latin typeface="Adobe Caslon Pro"/>
                <a:ea typeface="+mn-ea"/>
                <a:cs typeface="Adobe Caslon Pro"/>
              </a:rPr>
              <a:t> &amp; Andrew </a:t>
            </a:r>
            <a:r>
              <a:rPr lang="en-US" sz="2000" dirty="0" err="1">
                <a:latin typeface="Adobe Caslon Pro"/>
                <a:ea typeface="+mn-ea"/>
                <a:cs typeface="Adobe Caslon Pro"/>
              </a:rPr>
              <a:t>Zisserman</a:t>
            </a:r>
            <a:r>
              <a:rPr lang="en-US" sz="2000" dirty="0">
                <a:latin typeface="Adobe Caslon Pro"/>
                <a:ea typeface="+mn-ea"/>
                <a:cs typeface="Adobe Caslon Pro"/>
              </a:rPr>
              <a:t>, arXiv:1409.1556, 2014</a:t>
            </a:r>
            <a:r>
              <a:rPr lang="en-US" sz="2000" dirty="0" smtClean="0">
                <a:latin typeface="Adobe Caslon Pro"/>
                <a:ea typeface="+mn-ea"/>
                <a:cs typeface="Adobe Caslon Pro"/>
              </a:rPr>
              <a:t>] (VGG)</a:t>
            </a:r>
            <a:endParaRPr lang="en-US" sz="2000" dirty="0">
              <a:latin typeface="Adobe Caslon Pro"/>
              <a:ea typeface="+mn-ea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  <a:latin typeface="Adobe Caslon Pro"/>
              <a:ea typeface="+mn-ea"/>
              <a:cs typeface="Adobe Caslon Pro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13754" r="13754"/>
          <a:stretch>
            <a:fillRect/>
          </a:stretch>
        </p:blipFill>
        <p:spPr>
          <a:xfrm>
            <a:off x="-658939" y="8257776"/>
            <a:ext cx="8229600" cy="488322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540" y="2823359"/>
            <a:ext cx="4635500" cy="1993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654775"/>
            <a:ext cx="9144000" cy="5203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0" tIns="45682" rIns="91360" bIns="45682" spcCol="0"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89" y="1899963"/>
            <a:ext cx="3949700" cy="458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886" y="4490959"/>
            <a:ext cx="4635500" cy="1993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21437" y="1801162"/>
            <a:ext cx="4761631" cy="2682401"/>
          </a:xfrm>
          <a:prstGeom prst="rect">
            <a:avLst/>
          </a:prstGeom>
        </p:spPr>
        <p:txBody>
          <a:bodyPr vert="horz" lIns="91350" tIns="45677" rIns="91350" bIns="45677" rtlCol="0">
            <a:normAutofit/>
          </a:bodyPr>
          <a:lstStyle/>
          <a:p>
            <a:pPr marL="342615" indent="-342615" defTabSz="456772">
              <a:spcBef>
                <a:spcPct val="20000"/>
              </a:spcBef>
              <a:buFont typeface="Arial"/>
              <a:buChar char="•"/>
            </a:pPr>
            <a:r>
              <a:rPr lang="en-US" sz="2400" dirty="0">
                <a:latin typeface="Adobe Caslon Pro"/>
                <a:ea typeface="+mn-ea"/>
                <a:cs typeface="Adobe Caslon Pro"/>
              </a:rPr>
              <a:t>Lots of 3x3 </a:t>
            </a:r>
            <a:r>
              <a:rPr lang="en-US" sz="2400" dirty="0" err="1">
                <a:latin typeface="Adobe Caslon Pro"/>
                <a:ea typeface="+mn-ea"/>
                <a:cs typeface="Adobe Caslon Pro"/>
              </a:rPr>
              <a:t>conv</a:t>
            </a:r>
            <a:r>
              <a:rPr lang="en-US" sz="2400" dirty="0">
                <a:latin typeface="Adobe Caslon Pro"/>
                <a:ea typeface="+mn-ea"/>
                <a:cs typeface="Adobe Caslon Pro"/>
              </a:rPr>
              <a:t> layers: more non-linearity than single 7x7 layer</a:t>
            </a:r>
          </a:p>
          <a:p>
            <a:pPr marL="342615" indent="-342615" defTabSz="456772">
              <a:spcBef>
                <a:spcPct val="20000"/>
              </a:spcBef>
              <a:buFont typeface="Arial"/>
              <a:buChar char="•"/>
            </a:pPr>
            <a:r>
              <a:rPr lang="en-US" sz="2400" dirty="0">
                <a:latin typeface="Adobe Caslon Pro"/>
                <a:ea typeface="+mn-ea"/>
                <a:cs typeface="Adobe Caslon Pro"/>
              </a:rPr>
              <a:t>Close to SOA results on </a:t>
            </a:r>
            <a:r>
              <a:rPr lang="en-US" sz="2400" dirty="0" err="1">
                <a:latin typeface="Adobe Caslon Pro"/>
                <a:ea typeface="+mn-ea"/>
                <a:cs typeface="Adobe Caslon Pro"/>
              </a:rPr>
              <a:t>Imagenet</a:t>
            </a:r>
            <a:r>
              <a:rPr lang="en-US" sz="2400" dirty="0">
                <a:latin typeface="Adobe Caslon Pro"/>
                <a:ea typeface="+mn-ea"/>
                <a:cs typeface="Adobe Caslon Pro"/>
              </a:rPr>
              <a:t>: 6.8% top-5 </a:t>
            </a:r>
            <a:r>
              <a:rPr lang="en-US" sz="2400" dirty="0" err="1">
                <a:latin typeface="Adobe Caslon Pro"/>
                <a:ea typeface="+mn-ea"/>
                <a:cs typeface="Adobe Caslon Pro"/>
              </a:rPr>
              <a:t>val</a:t>
            </a:r>
            <a:endParaRPr lang="en-US" sz="2400" dirty="0">
              <a:latin typeface="Adobe Caslon Pro"/>
              <a:ea typeface="+mn-ea"/>
              <a:cs typeface="Adobe Caslon Pro"/>
            </a:endParaRPr>
          </a:p>
          <a:p>
            <a:pPr marL="342615" indent="-342615" defTabSz="456772">
              <a:spcBef>
                <a:spcPct val="20000"/>
              </a:spcBef>
              <a:buFont typeface="Arial"/>
              <a:buChar char="•"/>
            </a:pPr>
            <a:r>
              <a:rPr lang="en-US" sz="2400" dirty="0">
                <a:latin typeface="Adobe Caslon Pro"/>
                <a:ea typeface="+mn-ea"/>
                <a:cs typeface="Adobe Caslon Pro"/>
              </a:rPr>
              <a:t>Can be hard to train</a:t>
            </a:r>
          </a:p>
          <a:p>
            <a:pPr marL="342615" indent="-342615" defTabSz="456772">
              <a:spcBef>
                <a:spcPct val="20000"/>
              </a:spcBef>
              <a:buFont typeface="Arial"/>
              <a:buChar char="•"/>
            </a:pPr>
            <a:endParaRPr lang="en-US" sz="2400" dirty="0">
              <a:latin typeface="Adobe Caslon Pro"/>
              <a:ea typeface="+mn-ea"/>
              <a:cs typeface="Adobe Caslon Pro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96866" y="753143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2787"/>
            <a:ext cx="8229600" cy="1143000"/>
          </a:xfrm>
        </p:spPr>
        <p:txBody>
          <a:bodyPr/>
          <a:lstStyle/>
          <a:p>
            <a:r>
              <a:rPr lang="en-US" dirty="0" smtClean="0"/>
              <a:t>Very Deep Models (2)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3247" y="821100"/>
            <a:ext cx="9773432" cy="1564861"/>
          </a:xfrm>
          <a:prstGeom prst="rect">
            <a:avLst/>
          </a:prstGeom>
        </p:spPr>
        <p:txBody>
          <a:bodyPr vert="horz" lIns="91350" tIns="45677" rIns="91350" bIns="45677" rtlCol="0">
            <a:normAutofit/>
          </a:bodyPr>
          <a:lstStyle/>
          <a:p>
            <a:pPr defTabSz="456772"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[Going Deep with Convolutions, </a:t>
            </a:r>
            <a:r>
              <a:rPr lang="en-US" sz="2400" dirty="0" err="1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Szegedy</a:t>
            </a:r>
            <a:r>
              <a:rPr lang="en-US" sz="2400" dirty="0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 et al., arXiv:1409.4842, 2014]</a:t>
            </a:r>
          </a:p>
          <a:p>
            <a:pPr defTabSz="456772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  <a:latin typeface="Adobe Caslon Pro"/>
              <a:ea typeface="+mn-ea"/>
              <a:cs typeface="Adobe Caslon Pr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654775"/>
            <a:ext cx="9144000" cy="5203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0" tIns="45682" rIns="91360" bIns="45682" spcCol="0" rtlCol="0" anchor="ctr"/>
          <a:lstStyle/>
          <a:p>
            <a:pPr algn="ctr"/>
            <a:endParaRPr lang="en-US"/>
          </a:p>
        </p:txBody>
      </p:sp>
      <p:sp>
        <p:nvSpPr>
          <p:cNvPr id="13" name="Shape 455"/>
          <p:cNvSpPr/>
          <p:nvPr/>
        </p:nvSpPr>
        <p:spPr>
          <a:xfrm>
            <a:off x="111399" y="5800445"/>
            <a:ext cx="4614350" cy="461483"/>
          </a:xfrm>
          <a:prstGeom prst="flowChartInputOutput">
            <a:avLst/>
          </a:prstGeom>
          <a:solidFill>
            <a:srgbClr val="D9EAD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4" name="Shape 456"/>
          <p:cNvSpPr/>
          <p:nvPr/>
        </p:nvSpPr>
        <p:spPr>
          <a:xfrm>
            <a:off x="2101074" y="5532320"/>
            <a:ext cx="243300" cy="648933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5" name="Shape 457"/>
          <p:cNvSpPr/>
          <p:nvPr/>
        </p:nvSpPr>
        <p:spPr>
          <a:xfrm>
            <a:off x="2179399" y="5589321"/>
            <a:ext cx="243300" cy="648933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6" name="Shape 458"/>
          <p:cNvSpPr/>
          <p:nvPr/>
        </p:nvSpPr>
        <p:spPr>
          <a:xfrm>
            <a:off x="2270299" y="5532320"/>
            <a:ext cx="243300" cy="648933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7" name="Shape 459"/>
          <p:cNvSpPr/>
          <p:nvPr/>
        </p:nvSpPr>
        <p:spPr>
          <a:xfrm rot="10800000" flipH="1">
            <a:off x="2344377" y="5589320"/>
            <a:ext cx="243300" cy="648933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8" name="Shape 460"/>
          <p:cNvSpPr/>
          <p:nvPr/>
        </p:nvSpPr>
        <p:spPr>
          <a:xfrm rot="10800000" flipH="1">
            <a:off x="2179399" y="5627718"/>
            <a:ext cx="243300" cy="648933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9" name="Shape 461"/>
          <p:cNvSpPr/>
          <p:nvPr/>
        </p:nvSpPr>
        <p:spPr>
          <a:xfrm>
            <a:off x="2296924" y="5627721"/>
            <a:ext cx="243300" cy="648933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0" name="Shape 462"/>
          <p:cNvSpPr/>
          <p:nvPr/>
        </p:nvSpPr>
        <p:spPr>
          <a:xfrm>
            <a:off x="2101074" y="5589321"/>
            <a:ext cx="243300" cy="648933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1" name="Shape 463"/>
          <p:cNvSpPr txBox="1"/>
          <p:nvPr/>
        </p:nvSpPr>
        <p:spPr>
          <a:xfrm>
            <a:off x="2587677" y="3868413"/>
            <a:ext cx="1318500" cy="646149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1x1</a:t>
            </a:r>
          </a:p>
        </p:txBody>
      </p:sp>
      <p:sp>
        <p:nvSpPr>
          <p:cNvPr id="22" name="Shape 464"/>
          <p:cNvSpPr txBox="1"/>
          <p:nvPr/>
        </p:nvSpPr>
        <p:spPr>
          <a:xfrm>
            <a:off x="387574" y="3580533"/>
            <a:ext cx="1318500" cy="738482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/>
              <a:t>number of filters</a:t>
            </a:r>
          </a:p>
        </p:txBody>
      </p:sp>
      <p:cxnSp>
        <p:nvCxnSpPr>
          <p:cNvPr id="23" name="Shape 465"/>
          <p:cNvCxnSpPr/>
          <p:nvPr/>
        </p:nvCxnSpPr>
        <p:spPr>
          <a:xfrm rot="10800000">
            <a:off x="192599" y="3849982"/>
            <a:ext cx="0" cy="20609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466"/>
          <p:cNvSpPr/>
          <p:nvPr/>
        </p:nvSpPr>
        <p:spPr>
          <a:xfrm>
            <a:off x="1360375" y="5368267"/>
            <a:ext cx="1912800" cy="733731"/>
          </a:xfrm>
          <a:prstGeom prst="can">
            <a:avLst>
              <a:gd name="adj" fmla="val 25000"/>
            </a:avLst>
          </a:prstGeom>
          <a:solidFill>
            <a:srgbClr val="F9CB9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5" name="Shape 467"/>
          <p:cNvSpPr txBox="1"/>
          <p:nvPr/>
        </p:nvSpPr>
        <p:spPr>
          <a:xfrm>
            <a:off x="2844729" y="4688597"/>
            <a:ext cx="1318500" cy="646149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3x3</a:t>
            </a:r>
          </a:p>
        </p:txBody>
      </p:sp>
      <p:sp>
        <p:nvSpPr>
          <p:cNvPr id="26" name="Shape 468"/>
          <p:cNvSpPr/>
          <p:nvPr/>
        </p:nvSpPr>
        <p:spPr>
          <a:xfrm>
            <a:off x="1870978" y="4944667"/>
            <a:ext cx="891599" cy="733731"/>
          </a:xfrm>
          <a:prstGeom prst="can">
            <a:avLst>
              <a:gd name="adj" fmla="val 25000"/>
            </a:avLst>
          </a:prstGeom>
          <a:solidFill>
            <a:srgbClr val="F9CB9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7" name="Shape 469"/>
          <p:cNvSpPr/>
          <p:nvPr/>
        </p:nvSpPr>
        <p:spPr>
          <a:xfrm>
            <a:off x="2101075" y="4319305"/>
            <a:ext cx="431400" cy="622154"/>
          </a:xfrm>
          <a:prstGeom prst="can">
            <a:avLst>
              <a:gd name="adj" fmla="val 25000"/>
            </a:avLst>
          </a:prstGeom>
          <a:solidFill>
            <a:srgbClr val="F9CB9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8" name="Shape 470"/>
          <p:cNvSpPr txBox="1"/>
          <p:nvPr/>
        </p:nvSpPr>
        <p:spPr>
          <a:xfrm>
            <a:off x="3273175" y="5442633"/>
            <a:ext cx="1318500" cy="646149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5x5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520" y="3461291"/>
            <a:ext cx="4319310" cy="2366431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68884" y="1769151"/>
            <a:ext cx="7378782" cy="2308248"/>
          </a:xfrm>
          <a:prstGeom prst="rect">
            <a:avLst/>
          </a:prstGeom>
        </p:spPr>
        <p:txBody>
          <a:bodyPr wrap="none" lIns="91360" tIns="45682" rIns="91360" bIns="45682">
            <a:spAutoFit/>
          </a:bodyPr>
          <a:lstStyle/>
          <a:p>
            <a:r>
              <a:rPr lang="en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GoogLeNet</a:t>
            </a:r>
            <a:r>
              <a:rPr lang="en-US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inception module:</a:t>
            </a:r>
          </a:p>
          <a:p>
            <a:endParaRPr lang="en-US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615" indent="-342615">
              <a:buAutoNum type="arabicPeriod"/>
            </a:pPr>
            <a:r>
              <a:rPr lang="en-US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Multiple filter scales at each </a:t>
            </a:r>
            <a:r>
              <a:rPr lang="en-US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layer</a:t>
            </a:r>
            <a:endParaRPr lang="en-US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615" indent="-342615">
              <a:buAutoNum type="arabicPeriod"/>
            </a:pPr>
            <a:r>
              <a:rPr lang="en-US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Dimensionality reduction to keep computational requirements </a:t>
            </a:r>
            <a:r>
              <a:rPr lang="en-US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down</a:t>
            </a:r>
          </a:p>
          <a:p>
            <a:pPr marL="342615" indent="-342615">
              <a:buAutoNum type="arabicPeriod"/>
            </a:pPr>
            <a:r>
              <a:rPr lang="en-US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12 times </a:t>
            </a:r>
            <a:r>
              <a:rPr lang="en-US" i="1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fewer </a:t>
            </a:r>
            <a:r>
              <a:rPr lang="en-US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parameters than </a:t>
            </a:r>
            <a:r>
              <a:rPr lang="en-US" kern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Alexnet</a:t>
            </a:r>
            <a:endParaRPr lang="en-US" kern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r>
              <a:rPr lang="en-US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	</a:t>
            </a:r>
            <a:endParaRPr lang="en-US" dirty="0" smtClean="0">
              <a:sym typeface="Arial"/>
              <a:rtl val="0"/>
            </a:endParaRPr>
          </a:p>
          <a:p>
            <a:endParaRPr lang="en-US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85512" indent="-285512">
              <a:buFont typeface="Arial"/>
              <a:buChar char="•"/>
            </a:pPr>
            <a:endParaRPr lang="en-US" kern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518277" y="6198844"/>
            <a:ext cx="4572000" cy="646254"/>
          </a:xfrm>
          <a:prstGeom prst="rect">
            <a:avLst/>
          </a:prstGeom>
        </p:spPr>
        <p:txBody>
          <a:bodyPr lIns="91360" tIns="45682" rIns="91360" bIns="45682">
            <a:spAutoFit/>
          </a:bodyPr>
          <a:lstStyle/>
          <a:p>
            <a:r>
              <a:rPr lang="en-US" dirty="0" smtClean="0"/>
              <a:t>[From http</a:t>
            </a:r>
            <a:r>
              <a:rPr lang="en-US" dirty="0"/>
              <a:t>://image-</a:t>
            </a:r>
            <a:r>
              <a:rPr lang="en-US" dirty="0" err="1"/>
              <a:t>net.org</a:t>
            </a:r>
            <a:r>
              <a:rPr lang="en-US" dirty="0"/>
              <a:t>/challenges/LSVRC/2014/slides/</a:t>
            </a:r>
            <a:r>
              <a:rPr lang="en-US" dirty="0" err="1" smtClean="0"/>
              <a:t>GoogLeNet.pptx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96866" y="753143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69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278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Very Deep Models (2)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3247" y="821100"/>
            <a:ext cx="9773432" cy="1263253"/>
          </a:xfrm>
          <a:prstGeom prst="rect">
            <a:avLst/>
          </a:prstGeom>
        </p:spPr>
        <p:txBody>
          <a:bodyPr vert="horz" lIns="91350" tIns="45677" rIns="91350" bIns="45677" rtlCol="0">
            <a:normAutofit fontScale="92500"/>
          </a:bodyPr>
          <a:lstStyle/>
          <a:p>
            <a:pPr defTabSz="456772"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[Going Deep with Convolutions, </a:t>
            </a:r>
            <a:r>
              <a:rPr lang="en-US" sz="2400" dirty="0" err="1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Szegedy</a:t>
            </a:r>
            <a:r>
              <a:rPr lang="en-US" sz="2400" dirty="0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 et al., arXiv:1409.4842, 2014</a:t>
            </a:r>
            <a:r>
              <a:rPr lang="en-US" sz="2400" dirty="0" smtClean="0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] </a:t>
            </a:r>
          </a:p>
          <a:p>
            <a:pPr defTabSz="456772">
              <a:spcBef>
                <a:spcPct val="20000"/>
              </a:spcBef>
            </a:pPr>
            <a:endParaRPr lang="en-US" sz="2400" dirty="0" smtClean="0">
              <a:solidFill>
                <a:srgbClr val="000000"/>
              </a:solidFill>
              <a:latin typeface="Adobe Caslon Pro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Adobe Caslon Pro"/>
                <a:cs typeface="Adobe Caslon Pro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Adobe Caslon Pro"/>
                <a:cs typeface="Adobe Caslon Pro"/>
              </a:rPr>
              <a:t>		Why 1x1 convolutions? </a:t>
            </a:r>
            <a:endParaRPr lang="en-US" sz="2400" dirty="0">
              <a:solidFill>
                <a:srgbClr val="000000"/>
              </a:solidFill>
              <a:latin typeface="Adobe Caslon Pro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Adobe Caslon Pro"/>
              <a:ea typeface="+mn-ea"/>
              <a:cs typeface="Adobe Caslon Pr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23247" y="3009955"/>
            <a:ext cx="9144000" cy="5203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0" tIns="45682" rIns="91360" bIns="45682" spcCol="0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296866" y="753143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73022"/>
            <a:ext cx="9144000" cy="293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0" y="1676400"/>
            <a:ext cx="2622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Adobe Caslon Pro"/>
                <a:cs typeface="Adobe Caslon Pro"/>
              </a:rPr>
              <a:t>Reduces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76604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278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Very Deep Models (2)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8531" y="5303115"/>
            <a:ext cx="9144000" cy="794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0" tIns="45682" rIns="91360" bIns="45682" spcCol="0"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Here, “depth concatenation” means taking all of the filters of the same shape and concatenating them along the channel (feature) dimension 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296866" y="753143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91393" y="-431666"/>
            <a:ext cx="4456419" cy="69595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9153" y="2938081"/>
            <a:ext cx="9773432" cy="1263253"/>
          </a:xfrm>
          <a:prstGeom prst="rect">
            <a:avLst/>
          </a:prstGeom>
        </p:spPr>
        <p:txBody>
          <a:bodyPr vert="horz" lIns="91350" tIns="45677" rIns="91350" bIns="45677" rtlCol="0">
            <a:normAutofit/>
          </a:bodyPr>
          <a:lstStyle/>
          <a:p>
            <a:pPr defTabSz="456772"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Adobe Caslon Pro"/>
              <a:ea typeface="+mn-ea"/>
              <a:cs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3382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/>
        </p:nvSpPr>
        <p:spPr>
          <a:xfrm>
            <a:off x="444463" y="115277"/>
            <a:ext cx="8255099" cy="646149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3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GoogLeNet vs </a:t>
            </a:r>
            <a:r>
              <a:rPr lang="en-US" sz="3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Previous Models</a:t>
            </a:r>
            <a:endParaRPr lang="en" sz="3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" y="1381767"/>
            <a:ext cx="8699550" cy="277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500" y="4577733"/>
            <a:ext cx="3756050" cy="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529625" y="4160979"/>
            <a:ext cx="1195800" cy="399928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GoogLeNet 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427897" y="5493016"/>
            <a:ext cx="3534900" cy="399928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Zeiler-Fergus Architecture (1 tower)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6981811" y="4433639"/>
            <a:ext cx="1596899" cy="1292480"/>
          </a:xfrm>
          <a:prstGeom prst="rect">
            <a:avLst/>
          </a:prstGeom>
          <a:noFill/>
          <a:ln w="38100" cap="flat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t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Convolution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Pooling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b="1" kern="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Softmax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b="1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  <a:rtl val="0"/>
              </a:rPr>
              <a:t>Other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6198844"/>
            <a:ext cx="4572000" cy="646254"/>
          </a:xfrm>
          <a:prstGeom prst="rect">
            <a:avLst/>
          </a:prstGeom>
        </p:spPr>
        <p:txBody>
          <a:bodyPr lIns="91360" tIns="45682" rIns="91360" bIns="45682">
            <a:spAutoFit/>
          </a:bodyPr>
          <a:lstStyle/>
          <a:p>
            <a:r>
              <a:rPr lang="en-US" dirty="0" smtClean="0"/>
              <a:t>[From http</a:t>
            </a:r>
            <a:r>
              <a:rPr lang="en-US" dirty="0"/>
              <a:t>://image-</a:t>
            </a:r>
            <a:r>
              <a:rPr lang="en-US" dirty="0" err="1"/>
              <a:t>net.org</a:t>
            </a:r>
            <a:r>
              <a:rPr lang="en-US" dirty="0"/>
              <a:t>/challenges/LSVRC/2014/slides/</a:t>
            </a:r>
            <a:r>
              <a:rPr lang="en-US" dirty="0" err="1" smtClean="0"/>
              <a:t>GoogLeNet.pptx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" y="795444"/>
            <a:ext cx="9773432" cy="1564861"/>
          </a:xfrm>
          <a:prstGeom prst="rect">
            <a:avLst/>
          </a:prstGeom>
        </p:spPr>
        <p:txBody>
          <a:bodyPr vert="horz" lIns="91350" tIns="45677" rIns="91350" bIns="45677" rtlCol="0">
            <a:normAutofit/>
          </a:bodyPr>
          <a:lstStyle/>
          <a:p>
            <a:pPr defTabSz="456772"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[Going Deep with Convolutions, </a:t>
            </a:r>
            <a:r>
              <a:rPr lang="en-US" sz="2400" dirty="0" err="1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Szegedy</a:t>
            </a:r>
            <a:r>
              <a:rPr lang="en-US" sz="2400" dirty="0">
                <a:solidFill>
                  <a:srgbClr val="000000"/>
                </a:solidFill>
                <a:latin typeface="Adobe Caslon Pro"/>
                <a:ea typeface="+mn-ea"/>
                <a:cs typeface="Adobe Caslon Pro"/>
              </a:rPr>
              <a:t> et al., arXiv:1409.4842, 2014]</a:t>
            </a:r>
          </a:p>
          <a:p>
            <a:pPr defTabSz="456772"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Adobe Caslon Pro"/>
              <a:ea typeface="+mn-ea"/>
              <a:cs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8587161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/>
        </p:nvSpPr>
        <p:spPr>
          <a:xfrm>
            <a:off x="46764" y="102449"/>
            <a:ext cx="8255099" cy="646149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-US" sz="3000" dirty="0"/>
              <a:t>Google </a:t>
            </a:r>
            <a:r>
              <a:rPr lang="en" sz="3000" dirty="0"/>
              <a:t>Inception</a:t>
            </a:r>
            <a:r>
              <a:rPr lang="en-US" sz="3000" dirty="0"/>
              <a:t> model</a:t>
            </a:r>
            <a:endParaRPr lang="en" sz="3000" dirty="0"/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00" y="1234771"/>
            <a:ext cx="8699550" cy="277921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/>
          <p:nvPr/>
        </p:nvSpPr>
        <p:spPr>
          <a:xfrm>
            <a:off x="1801163" y="2526701"/>
            <a:ext cx="584999" cy="648933"/>
          </a:xfrm>
          <a:prstGeom prst="flowChartConnector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2427061" y="2526701"/>
            <a:ext cx="584999" cy="648933"/>
          </a:xfrm>
          <a:prstGeom prst="flowChartConnector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3220088" y="2430766"/>
            <a:ext cx="584999" cy="648933"/>
          </a:xfrm>
          <a:prstGeom prst="flowChartConnector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52" name="Shape 652"/>
          <p:cNvSpPr/>
          <p:nvPr/>
        </p:nvSpPr>
        <p:spPr>
          <a:xfrm>
            <a:off x="3892388" y="2165601"/>
            <a:ext cx="584999" cy="648933"/>
          </a:xfrm>
          <a:prstGeom prst="flowChartConnector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4518288" y="2040766"/>
            <a:ext cx="584999" cy="648933"/>
          </a:xfrm>
          <a:prstGeom prst="flowChartConnector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5190613" y="2040766"/>
            <a:ext cx="584999" cy="648933"/>
          </a:xfrm>
          <a:prstGeom prst="flowChartConnector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5816488" y="1753934"/>
            <a:ext cx="584999" cy="648933"/>
          </a:xfrm>
          <a:prstGeom prst="flowChartConnector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6609513" y="1635301"/>
            <a:ext cx="584999" cy="648933"/>
          </a:xfrm>
          <a:prstGeom prst="flowChartConnector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7318988" y="1578534"/>
            <a:ext cx="584999" cy="648933"/>
          </a:xfrm>
          <a:prstGeom prst="flowChartConnector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50" tIns="91350" rIns="91350" bIns="91350" anchor="ctr" anchorCtr="0">
            <a:sp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58" name="Shape 658"/>
          <p:cNvSpPr txBox="1"/>
          <p:nvPr/>
        </p:nvSpPr>
        <p:spPr>
          <a:xfrm>
            <a:off x="46764" y="3816849"/>
            <a:ext cx="8109000" cy="2585142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sz="2400" dirty="0"/>
              <a:t>Width of inception modules ranges from 256 filters (in early modules) to 1024 in top inception modules</a:t>
            </a:r>
            <a:r>
              <a:rPr lang="en" sz="2400" dirty="0" smtClean="0"/>
              <a:t>.</a:t>
            </a:r>
            <a:endParaRPr sz="2400" dirty="0"/>
          </a:p>
          <a:p>
            <a:pPr>
              <a:spcBef>
                <a:spcPts val="0"/>
              </a:spcBef>
            </a:pPr>
            <a:r>
              <a:rPr lang="en" sz="2400" dirty="0">
                <a:solidFill>
                  <a:schemeClr val="dk1"/>
                </a:solidFill>
              </a:rPr>
              <a:t>Can remove fully connected layers on top </a:t>
            </a:r>
            <a:r>
              <a:rPr lang="en" sz="2400" dirty="0" smtClean="0">
                <a:solidFill>
                  <a:schemeClr val="dk1"/>
                </a:solidFill>
              </a:rPr>
              <a:t>completely</a:t>
            </a:r>
            <a:endParaRPr sz="24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r>
              <a:rPr lang="en" sz="2400" dirty="0">
                <a:solidFill>
                  <a:schemeClr val="dk1"/>
                </a:solidFill>
              </a:rPr>
              <a:t>Number of parameters is reduced to 5 </a:t>
            </a:r>
            <a:r>
              <a:rPr lang="en" sz="2400" dirty="0" smtClean="0">
                <a:solidFill>
                  <a:schemeClr val="dk1"/>
                </a:solidFill>
              </a:rPr>
              <a:t>million</a:t>
            </a:r>
            <a:endParaRPr lang="en-US" sz="24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dk1"/>
                </a:solidFill>
              </a:rPr>
              <a:t>6.7% top-5 validation error on </a:t>
            </a:r>
            <a:r>
              <a:rPr lang="en-US" sz="2400" dirty="0" err="1" smtClean="0">
                <a:solidFill>
                  <a:schemeClr val="dk1"/>
                </a:solidFill>
              </a:rPr>
              <a:t>Imagnet</a:t>
            </a:r>
            <a:endParaRPr lang="en" sz="24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659" name="Shape 659"/>
          <p:cNvSpPr txBox="1"/>
          <p:nvPr/>
        </p:nvSpPr>
        <p:spPr>
          <a:xfrm>
            <a:off x="1801163" y="1171674"/>
            <a:ext cx="584999" cy="461483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>
                <a:solidFill>
                  <a:srgbClr val="FF0000"/>
                </a:solidFill>
              </a:rPr>
              <a:t>256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2427061" y="1171655"/>
            <a:ext cx="584999" cy="461483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>
                <a:solidFill>
                  <a:srgbClr val="FF0000"/>
                </a:solidFill>
              </a:rPr>
              <a:t>480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3220088" y="1094257"/>
            <a:ext cx="584999" cy="461483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>
                <a:solidFill>
                  <a:srgbClr val="FF0000"/>
                </a:solidFill>
              </a:rPr>
              <a:t>480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3892388" y="829290"/>
            <a:ext cx="584999" cy="461483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>
                <a:solidFill>
                  <a:srgbClr val="FF0000"/>
                </a:solidFill>
              </a:rPr>
              <a:t>512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4518288" y="667726"/>
            <a:ext cx="584999" cy="461483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>
                <a:solidFill>
                  <a:srgbClr val="FF0000"/>
                </a:solidFill>
              </a:rPr>
              <a:t>512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5167388" y="667726"/>
            <a:ext cx="584999" cy="461483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>
                <a:solidFill>
                  <a:srgbClr val="FF0000"/>
                </a:solidFill>
              </a:rPr>
              <a:t>512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5888450" y="427725"/>
            <a:ext cx="584999" cy="461483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>
                <a:solidFill>
                  <a:srgbClr val="FF0000"/>
                </a:solidFill>
              </a:rPr>
              <a:t>832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6662113" y="322923"/>
            <a:ext cx="584999" cy="461483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>
                <a:solidFill>
                  <a:srgbClr val="FF0000"/>
                </a:solidFill>
              </a:rPr>
              <a:t>832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7318979" y="231507"/>
            <a:ext cx="867600" cy="461483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>
                <a:solidFill>
                  <a:srgbClr val="FF0000"/>
                </a:solidFill>
              </a:rPr>
              <a:t>1024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5901657" y="4895923"/>
            <a:ext cx="3396299" cy="1846478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Computional cost is increased by less than 2X compared to Krizhevsky’s network. (&lt;1.5Bn operations/evaluation)</a:t>
            </a:r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24" name="Rectangle 23"/>
          <p:cNvSpPr/>
          <p:nvPr/>
        </p:nvSpPr>
        <p:spPr>
          <a:xfrm>
            <a:off x="-23251" y="6250156"/>
            <a:ext cx="4572000" cy="646254"/>
          </a:xfrm>
          <a:prstGeom prst="rect">
            <a:avLst/>
          </a:prstGeom>
        </p:spPr>
        <p:txBody>
          <a:bodyPr lIns="91360" tIns="45682" rIns="91360" bIns="45682">
            <a:spAutoFit/>
          </a:bodyPr>
          <a:lstStyle/>
          <a:p>
            <a:r>
              <a:rPr lang="en-US" dirty="0" smtClean="0"/>
              <a:t>[From http</a:t>
            </a:r>
            <a:r>
              <a:rPr lang="en-US" dirty="0"/>
              <a:t>://image-</a:t>
            </a:r>
            <a:r>
              <a:rPr lang="en-US" dirty="0" err="1"/>
              <a:t>net.org</a:t>
            </a:r>
            <a:r>
              <a:rPr lang="en-US" dirty="0"/>
              <a:t>/challenges/LSVRC/2014/slides/</a:t>
            </a:r>
            <a:r>
              <a:rPr lang="en-US" dirty="0" err="1" smtClean="0"/>
              <a:t>GoogLeNet.pptx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6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454" y="-59511"/>
            <a:ext cx="5929757" cy="1143200"/>
          </a:xfrm>
        </p:spPr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924" y="835720"/>
            <a:ext cx="5119352" cy="614960"/>
          </a:xfrm>
        </p:spPr>
        <p:txBody>
          <a:bodyPr/>
          <a:lstStyle/>
          <a:p>
            <a:r>
              <a:rPr lang="en-US" sz="1800" dirty="0" smtClean="0"/>
              <a:t>[He, </a:t>
            </a:r>
            <a:r>
              <a:rPr lang="en-US" sz="1800" dirty="0"/>
              <a:t>Z</a:t>
            </a:r>
            <a:r>
              <a:rPr lang="en-US" sz="1800" dirty="0" smtClean="0"/>
              <a:t>hang, Ren, Sun, CVPR 2016]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90" y="4075728"/>
            <a:ext cx="2755197" cy="1946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44" y="0"/>
            <a:ext cx="305075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978920"/>
            <a:ext cx="4333741" cy="1508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1" y="5118096"/>
            <a:ext cx="2989334" cy="1696076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221803" y="1391026"/>
            <a:ext cx="5119352" cy="614960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7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fontAlgn="auto"/>
            <a:r>
              <a:rPr lang="en-US" sz="1800" kern="0" dirty="0" smtClean="0"/>
              <a:t>Really, really deep </a:t>
            </a:r>
            <a:r>
              <a:rPr lang="en-US" sz="1800" kern="0" dirty="0" err="1" smtClean="0"/>
              <a:t>convnets</a:t>
            </a:r>
            <a:r>
              <a:rPr lang="en-US" sz="1800" kern="0" dirty="0" smtClean="0"/>
              <a:t> don’t train well, </a:t>
            </a:r>
            <a:br>
              <a:rPr lang="en-US" sz="1800" kern="0" dirty="0" smtClean="0"/>
            </a:br>
            <a:r>
              <a:rPr lang="en-US" sz="1800" kern="0" dirty="0" smtClean="0"/>
              <a:t>E.g. CIFAR10:</a:t>
            </a:r>
            <a:endParaRPr lang="en-US" sz="1800" kern="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21803" y="3540244"/>
            <a:ext cx="3183530" cy="1525442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7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fontAlgn="auto"/>
            <a:r>
              <a:rPr lang="en-US" sz="2200" kern="0" dirty="0" smtClean="0"/>
              <a:t>Key idea: introduce “pass through” into each </a:t>
            </a:r>
            <a:r>
              <a:rPr lang="en-US" sz="2200" kern="0" dirty="0" smtClean="0"/>
              <a:t>layer</a:t>
            </a:r>
            <a:endParaRPr lang="en-US" sz="2200" kern="0" dirty="0"/>
          </a:p>
          <a:p>
            <a:pPr fontAlgn="auto"/>
            <a:r>
              <a:rPr lang="en-US" sz="2200" kern="0" dirty="0" smtClean="0"/>
              <a:t>Thus only residual now needs to be learned</a:t>
            </a:r>
            <a:endParaRPr lang="en-US" sz="2200" kern="0" dirty="0"/>
          </a:p>
        </p:txBody>
      </p:sp>
      <p:sp>
        <p:nvSpPr>
          <p:cNvPr id="10" name="Rectangle 9"/>
          <p:cNvSpPr/>
          <p:nvPr/>
        </p:nvSpPr>
        <p:spPr>
          <a:xfrm>
            <a:off x="3182587" y="6022582"/>
            <a:ext cx="2907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/>
            <a:r>
              <a:rPr lang="en-US" sz="1600" kern="0" dirty="0" smtClean="0"/>
              <a:t>With </a:t>
            </a:r>
            <a:r>
              <a:rPr lang="en-US" sz="1600" kern="0" dirty="0" err="1" smtClean="0"/>
              <a:t>ensembling</a:t>
            </a:r>
            <a:r>
              <a:rPr lang="en-US" sz="1600" kern="0" dirty="0" smtClean="0"/>
              <a:t>, 3.57% top-5 test error on ImageNet</a:t>
            </a:r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6509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Visualizing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887" y="1698840"/>
            <a:ext cx="8229600" cy="4883221"/>
          </a:xfrm>
        </p:spPr>
        <p:txBody>
          <a:bodyPr>
            <a:normAutofit/>
          </a:bodyPr>
          <a:lstStyle/>
          <a:p>
            <a:r>
              <a:rPr lang="en-US" dirty="0"/>
              <a:t>Want to know what they are </a:t>
            </a:r>
            <a:r>
              <a:rPr lang="en-US" dirty="0" smtClean="0"/>
              <a:t>learning</a:t>
            </a:r>
          </a:p>
          <a:p>
            <a:endParaRPr lang="en-US" dirty="0"/>
          </a:p>
          <a:p>
            <a:r>
              <a:rPr lang="en-US" dirty="0" smtClean="0"/>
              <a:t>Raw coefficients of learned filters in higher layers difficult to interpret</a:t>
            </a:r>
          </a:p>
          <a:p>
            <a:endParaRPr lang="en-US" dirty="0" smtClean="0"/>
          </a:p>
          <a:p>
            <a:r>
              <a:rPr lang="en-US" dirty="0" smtClean="0"/>
              <a:t>Two classes of method:</a:t>
            </a:r>
          </a:p>
          <a:p>
            <a:pPr marL="970699" lvl="1" indent="-513924">
              <a:buAutoNum type="arabicPeriod"/>
            </a:pPr>
            <a:r>
              <a:rPr lang="en-US" dirty="0" smtClean="0"/>
              <a:t>Project activations back to pixel space</a:t>
            </a:r>
          </a:p>
          <a:p>
            <a:pPr marL="970699" lvl="1" indent="-513924">
              <a:buAutoNum type="arabicPeriod"/>
            </a:pPr>
            <a:r>
              <a:rPr lang="en-US" dirty="0" smtClean="0"/>
              <a:t>Optimize input image to maximize a particular feature map or class</a:t>
            </a:r>
          </a:p>
          <a:p>
            <a:endParaRPr lang="en-US" dirty="0"/>
          </a:p>
          <a:p>
            <a:endParaRPr lang="en-US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82" y="1331621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71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Investigating invariance abilities</a:t>
            </a:r>
          </a:p>
          <a:p>
            <a:r>
              <a:rPr lang="en-US" dirty="0" smtClean="0"/>
              <a:t>The structure of very deep models</a:t>
            </a:r>
          </a:p>
          <a:p>
            <a:r>
              <a:rPr lang="en-US" dirty="0" smtClean="0"/>
              <a:t>How to visualize the features</a:t>
            </a:r>
          </a:p>
          <a:p>
            <a:r>
              <a:rPr lang="en-US" dirty="0" smtClean="0"/>
              <a:t>Adversarial examples</a:t>
            </a:r>
          </a:p>
          <a:p>
            <a:r>
              <a:rPr lang="en-US" dirty="0" smtClean="0"/>
              <a:t>Some training tips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31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Projection from higher layers back to input</a:t>
            </a:r>
          </a:p>
          <a:p>
            <a:pPr lvl="1"/>
            <a:r>
              <a:rPr lang="en-US" dirty="0" smtClean="0"/>
              <a:t>Several similar approaches:</a:t>
            </a:r>
          </a:p>
          <a:p>
            <a:pPr lvl="1"/>
            <a:r>
              <a:rPr lang="en-US" dirty="0"/>
              <a:t>Visualizing and Understanding Convolutional Networks, Matt </a:t>
            </a:r>
            <a:r>
              <a:rPr lang="en-US" dirty="0" err="1"/>
              <a:t>Zeiler</a:t>
            </a:r>
            <a:r>
              <a:rPr lang="en-US" dirty="0"/>
              <a:t> &amp; Rob Fergus, ECCV 2014</a:t>
            </a:r>
          </a:p>
          <a:p>
            <a:pPr lvl="1"/>
            <a:r>
              <a:rPr lang="en-US" dirty="0"/>
              <a:t>Deep Inside Convolutional Networks: </a:t>
            </a:r>
            <a:r>
              <a:rPr lang="en-US" dirty="0" err="1"/>
              <a:t>Visualising</a:t>
            </a:r>
            <a:r>
              <a:rPr lang="en-US" dirty="0"/>
              <a:t> Image Classification Models and Saliency Maps, Karen </a:t>
            </a:r>
            <a:r>
              <a:rPr lang="en-US" dirty="0" err="1"/>
              <a:t>Simonyan</a:t>
            </a:r>
            <a:r>
              <a:rPr lang="en-US" dirty="0"/>
              <a:t>, Andrea </a:t>
            </a:r>
            <a:r>
              <a:rPr lang="en-US" dirty="0" err="1"/>
              <a:t>Vedaldi</a:t>
            </a:r>
            <a:r>
              <a:rPr lang="en-US" dirty="0"/>
              <a:t>, Andrew </a:t>
            </a:r>
            <a:r>
              <a:rPr lang="en-US" dirty="0" err="1"/>
              <a:t>Zisserman</a:t>
            </a:r>
            <a:r>
              <a:rPr lang="en-US" dirty="0"/>
              <a:t>, </a:t>
            </a:r>
            <a:r>
              <a:rPr lang="en-US" dirty="0" err="1"/>
              <a:t>arXiv</a:t>
            </a:r>
            <a:r>
              <a:rPr lang="en-US" dirty="0"/>
              <a:t> 1312.6034, </a:t>
            </a:r>
            <a:r>
              <a:rPr lang="en-US" dirty="0" smtClean="0"/>
              <a:t>2013</a:t>
            </a:r>
            <a:endParaRPr lang="en-US" dirty="0"/>
          </a:p>
          <a:p>
            <a:pPr lvl="1"/>
            <a:r>
              <a:rPr lang="en-US" dirty="0"/>
              <a:t>Object Detectors Emerge in Deep Scene CNNs, </a:t>
            </a:r>
            <a:r>
              <a:rPr lang="en-US" dirty="0" err="1"/>
              <a:t>Bolei</a:t>
            </a:r>
            <a:r>
              <a:rPr lang="en-US" dirty="0"/>
              <a:t> Zhou, </a:t>
            </a:r>
            <a:r>
              <a:rPr lang="en-US" dirty="0" err="1"/>
              <a:t>Aditya</a:t>
            </a:r>
            <a:r>
              <a:rPr lang="en-US" dirty="0"/>
              <a:t> </a:t>
            </a:r>
            <a:r>
              <a:rPr lang="en-US" dirty="0" err="1"/>
              <a:t>Khosla</a:t>
            </a:r>
            <a:r>
              <a:rPr lang="en-US" dirty="0"/>
              <a:t>, </a:t>
            </a:r>
            <a:r>
              <a:rPr lang="en-US" dirty="0" err="1"/>
              <a:t>Agata</a:t>
            </a:r>
            <a:r>
              <a:rPr lang="en-US" dirty="0"/>
              <a:t> </a:t>
            </a:r>
            <a:r>
              <a:rPr lang="en-US" dirty="0" err="1"/>
              <a:t>Lapedriza</a:t>
            </a:r>
            <a:r>
              <a:rPr lang="en-US" dirty="0"/>
              <a:t>, </a:t>
            </a:r>
            <a:r>
              <a:rPr lang="en-US" dirty="0" err="1"/>
              <a:t>Aude</a:t>
            </a:r>
            <a:r>
              <a:rPr lang="en-US" dirty="0"/>
              <a:t> </a:t>
            </a:r>
            <a:r>
              <a:rPr lang="en-US" dirty="0" err="1"/>
              <a:t>Oliva</a:t>
            </a:r>
            <a:r>
              <a:rPr lang="en-US" dirty="0"/>
              <a:t>, Antonio </a:t>
            </a:r>
            <a:r>
              <a:rPr lang="en-US" dirty="0" err="1"/>
              <a:t>Torralba</a:t>
            </a:r>
            <a:r>
              <a:rPr lang="en-US" dirty="0"/>
              <a:t>, ICLR 2015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66" y="1163639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46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Projection from Higher Layers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67368" y="5955895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prstClr val="black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93399" y="6029868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Myriad Pro"/>
                <a:cs typeface="Myriad Pro"/>
              </a:rPr>
              <a:t>Visualization</a:t>
            </a:r>
            <a:endParaRPr lang="en-US" dirty="0">
              <a:solidFill>
                <a:prstClr val="black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4358" y="4769291"/>
            <a:ext cx="2513164" cy="4925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Myriad Pro"/>
                <a:cs typeface="Myriad Pro"/>
              </a:rPr>
              <a:t>Layer 1: Feature maps</a:t>
            </a:r>
            <a:endParaRPr lang="en-US" dirty="0">
              <a:solidFill>
                <a:prstClr val="black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67368" y="3577503"/>
            <a:ext cx="2513164" cy="4925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Myriad Pro"/>
                <a:cs typeface="Myriad Pro"/>
              </a:rPr>
              <a:t>Layer 2: Feature maps</a:t>
            </a:r>
            <a:endParaRPr lang="en-US" dirty="0">
              <a:solidFill>
                <a:prstClr val="black"/>
              </a:solidFill>
              <a:latin typeface="Myriad Pro"/>
              <a:cs typeface="Myriad Pr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53975" y="1496227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Feature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</a:rPr>
              <a:t>Map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67509" y="1496227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1941" y="1496227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3637" y="2465491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9237" y="2465491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69413" y="2465491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8679" y="1790365"/>
            <a:ext cx="417571" cy="369245"/>
          </a:xfrm>
          <a:prstGeom prst="rect">
            <a:avLst/>
          </a:prstGeom>
          <a:noFill/>
        </p:spPr>
        <p:txBody>
          <a:bodyPr wrap="none" lIns="91350" tIns="45677" rIns="91350" bIns="45677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....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3407" y="2456357"/>
            <a:ext cx="761565" cy="369245"/>
          </a:xfrm>
          <a:prstGeom prst="rect">
            <a:avLst/>
          </a:prstGeom>
          <a:noFill/>
        </p:spPr>
        <p:txBody>
          <a:bodyPr wrap="none" lIns="91350" tIns="45677" rIns="91350" bIns="45677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Filters</a:t>
            </a:r>
          </a:p>
        </p:txBody>
      </p:sp>
      <p:sp>
        <p:nvSpPr>
          <p:cNvPr id="17" name="Up Arrow 16"/>
          <p:cNvSpPr/>
          <p:nvPr/>
        </p:nvSpPr>
        <p:spPr>
          <a:xfrm>
            <a:off x="6522996" y="5261795"/>
            <a:ext cx="391837" cy="6941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6522996" y="4070010"/>
            <a:ext cx="391837" cy="6941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6522996" y="3061457"/>
            <a:ext cx="391837" cy="42974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30389" y="4769291"/>
            <a:ext cx="2513164" cy="4925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Myriad Pro"/>
                <a:cs typeface="Myriad Pro"/>
              </a:rPr>
              <a:t>Layer 1 Reconstruction</a:t>
            </a:r>
            <a:endParaRPr lang="en-US" dirty="0">
              <a:solidFill>
                <a:prstClr val="black"/>
              </a:solidFill>
              <a:latin typeface="Myriad Pro"/>
              <a:cs typeface="Myriad Pro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93399" y="3577503"/>
            <a:ext cx="2513164" cy="4925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Myriad Pro"/>
                <a:cs typeface="Myriad Pro"/>
              </a:rPr>
              <a:t>Layer 2 Reconstruction</a:t>
            </a:r>
            <a:endParaRPr lang="en-US" dirty="0">
              <a:solidFill>
                <a:prstClr val="black"/>
              </a:solidFill>
              <a:latin typeface="Myriad Pro"/>
              <a:cs typeface="Myriad Pro"/>
            </a:endParaRPr>
          </a:p>
        </p:txBody>
      </p:sp>
      <p:sp>
        <p:nvSpPr>
          <p:cNvPr id="22" name="Up Arrow 21"/>
          <p:cNvSpPr/>
          <p:nvPr/>
        </p:nvSpPr>
        <p:spPr>
          <a:xfrm rot="10800000">
            <a:off x="2200994" y="5261795"/>
            <a:ext cx="391837" cy="6941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Up Arrow 22"/>
          <p:cNvSpPr/>
          <p:nvPr/>
        </p:nvSpPr>
        <p:spPr>
          <a:xfrm rot="10800000">
            <a:off x="2200994" y="4070010"/>
            <a:ext cx="391837" cy="6941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Up Arrow 23"/>
          <p:cNvSpPr/>
          <p:nvPr/>
        </p:nvSpPr>
        <p:spPr>
          <a:xfrm rot="10800000">
            <a:off x="2200994" y="3049125"/>
            <a:ext cx="391837" cy="42974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96882" y="1219200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8335" y="1496227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71868" y="1496227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26305" y="1496227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7999" y="2465491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13599" y="2465491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73775" y="2465491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43043" y="1790365"/>
            <a:ext cx="417571" cy="369245"/>
          </a:xfrm>
          <a:prstGeom prst="rect">
            <a:avLst/>
          </a:prstGeom>
          <a:noFill/>
        </p:spPr>
        <p:txBody>
          <a:bodyPr wrap="none" lIns="91350" tIns="45677" rIns="91350" bIns="45677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....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07770" y="2456357"/>
            <a:ext cx="761565" cy="369245"/>
          </a:xfrm>
          <a:prstGeom prst="rect">
            <a:avLst/>
          </a:prstGeom>
          <a:noFill/>
        </p:spPr>
        <p:txBody>
          <a:bodyPr wrap="none" lIns="91350" tIns="45677" rIns="91350" bIns="45677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Filters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928304" y="1646881"/>
            <a:ext cx="127869" cy="2248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0" tIns="45677" rIns="91350" bIns="45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75539" y="1581799"/>
            <a:ext cx="127869" cy="412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0" tIns="45677" rIns="91350" bIns="45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49956" y="2092307"/>
            <a:ext cx="127869" cy="673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0" tIns="45677" rIns="91350" bIns="45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38421" y="1722975"/>
            <a:ext cx="127869" cy="2716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0" tIns="45677" rIns="91350" bIns="45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638979" y="904483"/>
            <a:ext cx="1491567" cy="2327609"/>
          </a:xfrm>
          <a:prstGeom prst="ellipse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0" tIns="45677" rIns="91350" bIns="45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155482" y="1556659"/>
            <a:ext cx="127869" cy="412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0" tIns="45677" rIns="91350" bIns="45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677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ectangle 40"/>
          <p:cNvSpPr/>
          <p:nvPr/>
        </p:nvSpPr>
        <p:spPr>
          <a:xfrm rot="5400000">
            <a:off x="7598644" y="4711341"/>
            <a:ext cx="1620775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defTabSz="456772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solidFill>
                  <a:prstClr val="white"/>
                </a:solidFill>
                <a:latin typeface="Adobe Caslon Pro"/>
                <a:ea typeface="+mn-ea"/>
                <a:cs typeface="Adobe Caslon Pro"/>
              </a:rPr>
              <a:t>Convnet</a:t>
            </a:r>
            <a:endParaRPr lang="en-US" sz="2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 rot="16200000">
            <a:off x="-591838" y="4626605"/>
            <a:ext cx="1992671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defTabSz="456772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solidFill>
                  <a:prstClr val="white"/>
                </a:solidFill>
                <a:latin typeface="Adobe Caslon Pro"/>
                <a:ea typeface="+mn-ea"/>
                <a:cs typeface="Adobe Caslon Pro"/>
              </a:rPr>
              <a:t>Deconvnet</a:t>
            </a:r>
            <a:endParaRPr lang="en-US" sz="2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75399" y="685813"/>
            <a:ext cx="2589756" cy="400023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defTabSz="456772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Adobe Caslon Pro"/>
                <a:ea typeface="+mn-ea"/>
                <a:cs typeface="Adobe Caslon Pro"/>
              </a:rPr>
              <a:t>[</a:t>
            </a:r>
            <a:r>
              <a:rPr lang="en-US" sz="2000" dirty="0" err="1">
                <a:solidFill>
                  <a:prstClr val="white"/>
                </a:solidFill>
                <a:latin typeface="Adobe Caslon Pro"/>
                <a:ea typeface="+mn-ea"/>
                <a:cs typeface="Adobe Caslon Pro"/>
              </a:rPr>
              <a:t>Zeiler</a:t>
            </a:r>
            <a:r>
              <a:rPr lang="en-US" sz="2000" dirty="0">
                <a:solidFill>
                  <a:prstClr val="white"/>
                </a:solidFill>
                <a:latin typeface="Adobe Caslon Pro"/>
                <a:ea typeface="+mn-ea"/>
                <a:cs typeface="Adobe Caslon Pro"/>
              </a:rPr>
              <a:t> et al. ECCV14]</a:t>
            </a:r>
            <a:endParaRPr lang="en-US" sz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02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37061" y="1259046"/>
            <a:ext cx="2864705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defTabSz="456772" fontAlgn="auto">
              <a:spcBef>
                <a:spcPct val="20000"/>
              </a:spcBef>
              <a:spcAft>
                <a:spcPts val="0"/>
              </a:spcAft>
            </a:pPr>
            <a:r>
              <a:rPr lang="en-US" sz="3200" u="sng" dirty="0" err="1">
                <a:solidFill>
                  <a:prstClr val="white"/>
                </a:solidFill>
                <a:latin typeface="Adobe Caslon Pro"/>
                <a:ea typeface="+mn-ea"/>
                <a:cs typeface="Adobe Caslon Pro"/>
              </a:rPr>
              <a:t>Deconvnet</a:t>
            </a:r>
            <a:r>
              <a:rPr lang="en-US" sz="3200" u="sng" dirty="0">
                <a:solidFill>
                  <a:prstClr val="white"/>
                </a:solidFill>
                <a:latin typeface="Adobe Caslon Pro"/>
                <a:ea typeface="+mn-ea"/>
                <a:cs typeface="Adobe Caslon Pro"/>
              </a:rPr>
              <a:t> layer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of Operation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5" y="2005661"/>
            <a:ext cx="8083647" cy="467088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96882" y="1134359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75381" y="1280308"/>
            <a:ext cx="2492808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defTabSz="456772" fontAlgn="auto">
              <a:spcBef>
                <a:spcPct val="20000"/>
              </a:spcBef>
              <a:spcAft>
                <a:spcPts val="0"/>
              </a:spcAft>
            </a:pPr>
            <a:r>
              <a:rPr lang="en-US" sz="3200" u="sng" dirty="0" err="1">
                <a:solidFill>
                  <a:prstClr val="white"/>
                </a:solidFill>
                <a:latin typeface="Adobe Caslon Pro"/>
                <a:ea typeface="+mn-ea"/>
                <a:cs typeface="Adobe Caslon Pro"/>
              </a:rPr>
              <a:t>Convnet</a:t>
            </a:r>
            <a:r>
              <a:rPr lang="en-US" sz="3200" u="sng" dirty="0">
                <a:solidFill>
                  <a:prstClr val="white"/>
                </a:solidFill>
                <a:latin typeface="Adobe Caslon Pro"/>
                <a:ea typeface="+mn-ea"/>
                <a:cs typeface="Adobe Caslon Pro"/>
              </a:rPr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190737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Unpooling</a:t>
            </a:r>
            <a:r>
              <a:rPr lang="en-US" dirty="0" smtClean="0"/>
              <a:t> 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108"/>
            <a:ext cx="9144000" cy="335642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96882" y="1215763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91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 Filters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1" r="-1"/>
          <a:stretch/>
        </p:blipFill>
        <p:spPr>
          <a:xfrm>
            <a:off x="1843310" y="1813860"/>
            <a:ext cx="5689805" cy="464376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96882" y="1097371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68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726693" y="5639308"/>
            <a:ext cx="1121664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48895" y="5804408"/>
            <a:ext cx="1121664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5592" y="2791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9125" y="2791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13562" y="2791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5092" y="29697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68625" y="29697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23062" y="29697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8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Visualizations of Higher Layers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102" y="1266245"/>
            <a:ext cx="8229600" cy="14169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Use </a:t>
            </a:r>
            <a:r>
              <a:rPr lang="en-US" sz="2800" dirty="0" err="1">
                <a:solidFill>
                  <a:srgbClr val="000000"/>
                </a:solidFill>
              </a:rPr>
              <a:t>ImageNet</a:t>
            </a:r>
            <a:r>
              <a:rPr lang="en-US" sz="2800" dirty="0">
                <a:solidFill>
                  <a:srgbClr val="000000"/>
                </a:solidFill>
              </a:rPr>
              <a:t> 2012 validation set</a:t>
            </a:r>
          </a:p>
          <a:p>
            <a:r>
              <a:rPr lang="en-US" sz="2800" dirty="0">
                <a:solidFill>
                  <a:srgbClr val="000000"/>
                </a:solidFill>
              </a:rPr>
              <a:t>Push each image through network</a:t>
            </a:r>
          </a:p>
          <a:p>
            <a:pPr marL="456772" lvl="1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96492" y="6007608"/>
            <a:ext cx="1121664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/>
              </a:rPr>
              <a:t>Input </a:t>
            </a:r>
            <a:br>
              <a:rPr lang="en-US" dirty="0">
                <a:solidFill>
                  <a:srgbClr val="000000"/>
                </a:solidFill>
                <a:latin typeface="Calibri"/>
              </a:rPr>
            </a:br>
            <a:r>
              <a:rPr lang="en-US" dirty="0">
                <a:solidFill>
                  <a:srgbClr val="000000"/>
                </a:solidFill>
                <a:latin typeface="Calibri"/>
              </a:rPr>
              <a:t>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4592" y="3172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/>
              </a:rPr>
              <a:t>Feature</a:t>
            </a:r>
            <a:br>
              <a:rPr lang="en-US" dirty="0">
                <a:solidFill>
                  <a:srgbClr val="000000"/>
                </a:solidFill>
                <a:latin typeface="Calibri"/>
              </a:rPr>
            </a:br>
            <a:r>
              <a:rPr lang="en-US" dirty="0">
                <a:solidFill>
                  <a:srgbClr val="000000"/>
                </a:solidFill>
                <a:latin typeface="Calibri"/>
              </a:rPr>
              <a:t>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8125" y="3172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32562" y="3172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4256" y="4142235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19856" y="4142235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80032" y="4142235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6037" y="4876800"/>
            <a:ext cx="3328416" cy="4145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/>
              </a:rPr>
              <a:t>Lower Layers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49305" y="3467110"/>
            <a:ext cx="417571" cy="369245"/>
          </a:xfrm>
          <a:prstGeom prst="rect">
            <a:avLst/>
          </a:prstGeom>
          <a:noFill/>
        </p:spPr>
        <p:txBody>
          <a:bodyPr wrap="none" lIns="91350" tIns="45677" rIns="91350" bIns="45677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....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14024" y="4133094"/>
            <a:ext cx="761565" cy="369245"/>
          </a:xfrm>
          <a:prstGeom prst="rect">
            <a:avLst/>
          </a:prstGeom>
          <a:noFill/>
        </p:spPr>
        <p:txBody>
          <a:bodyPr wrap="none" lIns="91350" tIns="45677" rIns="91350" bIns="45677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Filters</a:t>
            </a:r>
          </a:p>
        </p:txBody>
      </p:sp>
      <p:sp>
        <p:nvSpPr>
          <p:cNvPr id="18" name="Right Brace 17"/>
          <p:cNvSpPr/>
          <p:nvPr/>
        </p:nvSpPr>
        <p:spPr>
          <a:xfrm rot="5400000">
            <a:off x="2008948" y="3694775"/>
            <a:ext cx="231648" cy="3477773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ight Brace 18"/>
          <p:cNvSpPr/>
          <p:nvPr/>
        </p:nvSpPr>
        <p:spPr>
          <a:xfrm rot="5400000">
            <a:off x="2006809" y="2919914"/>
            <a:ext cx="231648" cy="3477773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rot="5400000">
            <a:off x="2698753" y="6381751"/>
            <a:ext cx="444500" cy="3556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40390" y="6438909"/>
            <a:ext cx="2000411" cy="369245"/>
          </a:xfrm>
          <a:prstGeom prst="rect">
            <a:avLst/>
          </a:prstGeom>
          <a:noFill/>
        </p:spPr>
        <p:txBody>
          <a:bodyPr wrap="square" lIns="91350" tIns="45677" rIns="91350" bIns="45677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dobe Caslon Pro" pitchFamily="18" charset="0"/>
                <a:ea typeface="+mn-ea"/>
                <a:cs typeface="+mn-cs"/>
              </a:rPr>
              <a:t>Validation Images</a:t>
            </a:r>
            <a:endParaRPr lang="en-US" dirty="0">
              <a:solidFill>
                <a:srgbClr val="000000"/>
              </a:solidFill>
              <a:latin typeface="Adobe Caslon Pro" pitchFamily="18" charset="0"/>
              <a:ea typeface="+mn-ea"/>
              <a:cs typeface="+mn-c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809144" y="2690253"/>
            <a:ext cx="231648" cy="1412417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50" tIns="45677" rIns="91350" bIns="4567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40792" y="2233689"/>
            <a:ext cx="3839784" cy="4524228"/>
          </a:xfrm>
          <a:prstGeom prst="rect">
            <a:avLst/>
          </a:prstGeom>
          <a:noFill/>
        </p:spPr>
        <p:txBody>
          <a:bodyPr wrap="square" lIns="91350" tIns="45677" rIns="91350" bIns="45677" rtlCol="0">
            <a:spAutoFit/>
          </a:bodyPr>
          <a:lstStyle/>
          <a:p>
            <a:pPr marL="464706" indent="-46470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dobe Caslon Pro" pitchFamily="18" charset="0"/>
                <a:ea typeface="+mn-ea"/>
                <a:cs typeface="+mn-cs"/>
              </a:rPr>
              <a:t>Take max activation from feature map associated with each filter</a:t>
            </a:r>
          </a:p>
          <a:p>
            <a:pPr marL="464706" indent="-46470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dobe Caslon Pro" pitchFamily="18" charset="0"/>
              <a:ea typeface="+mn-ea"/>
              <a:cs typeface="+mn-cs"/>
            </a:endParaRPr>
          </a:p>
          <a:p>
            <a:pPr marL="464706" indent="-46470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dobe Caslon Pro" pitchFamily="18" charset="0"/>
                <a:ea typeface="+mn-ea"/>
                <a:cs typeface="+mn-cs"/>
              </a:rPr>
              <a:t>Use </a:t>
            </a:r>
            <a:r>
              <a:rPr lang="en-US" sz="2400" dirty="0" err="1">
                <a:solidFill>
                  <a:srgbClr val="000000"/>
                </a:solidFill>
                <a:latin typeface="Adobe Caslon Pro" pitchFamily="18" charset="0"/>
                <a:ea typeface="+mn-ea"/>
                <a:cs typeface="+mn-cs"/>
              </a:rPr>
              <a:t>Deconvnet</a:t>
            </a:r>
            <a:r>
              <a:rPr lang="en-US" sz="2400" dirty="0">
                <a:solidFill>
                  <a:srgbClr val="000000"/>
                </a:solidFill>
                <a:latin typeface="Adobe Caslon Pro" pitchFamily="18" charset="0"/>
                <a:ea typeface="+mn-ea"/>
                <a:cs typeface="+mn-cs"/>
              </a:rPr>
              <a:t> to project back to pixel space</a:t>
            </a:r>
          </a:p>
          <a:p>
            <a:pPr marL="464706" indent="-46470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dobe Caslon Pro" pitchFamily="18" charset="0"/>
              <a:ea typeface="+mn-ea"/>
              <a:cs typeface="+mn-cs"/>
            </a:endParaRPr>
          </a:p>
          <a:p>
            <a:pPr marL="464706" indent="-46470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dobe Caslon Pro" pitchFamily="18" charset="0"/>
                <a:ea typeface="+mn-ea"/>
                <a:cs typeface="+mn-cs"/>
              </a:rPr>
              <a:t>Use pooling “switches” peculiar to that activation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96882" y="1134359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70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3" grpId="0" animBg="1"/>
      <p:bldP spid="24" grpId="0" animBg="1"/>
      <p:bldP spid="25" grpId="0" animBg="1"/>
      <p:bldP spid="20" grpId="0" animBg="1"/>
      <p:bldP spid="21" grpId="0" animBg="1"/>
      <p:bldP spid="22" grpId="0" animBg="1"/>
      <p:bldP spid="30" grpId="0"/>
      <p:bldP spid="32" grpId="0" animBg="1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1: Top-9 Patches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96882" y="1097371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norm_vs_not_withnorm_images_7x7_pixF1_top9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0" y="1193801"/>
            <a:ext cx="6794500" cy="553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-1" r="-1"/>
          <a:stretch/>
        </p:blipFill>
        <p:spPr>
          <a:xfrm>
            <a:off x="6600590" y="4910668"/>
            <a:ext cx="2137010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2: Top-1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6866" y="1163639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16736"/>
            <a:ext cx="5553456" cy="55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7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67825" cy="703897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1828800" y="4572000"/>
            <a:ext cx="914400" cy="914400"/>
          </a:xfrm>
          <a:prstGeom prst="borderCallout1">
            <a:avLst>
              <a:gd name="adj1" fmla="val 100904"/>
              <a:gd name="adj2" fmla="val 50309"/>
              <a:gd name="adj3" fmla="val 146178"/>
              <a:gd name="adj4" fmla="val 49539"/>
            </a:avLst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0" tIns="45682" rIns="91360" bIns="45682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4374" y="5920085"/>
            <a:ext cx="650875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512" indent="-285512">
              <a:buFont typeface="Arial"/>
              <a:buChar char="•"/>
            </a:pPr>
            <a:r>
              <a:rPr lang="en-US" dirty="0" smtClean="0">
                <a:latin typeface="Adobe Caslon Pro"/>
                <a:cs typeface="Adobe Caslon Pro"/>
              </a:rPr>
              <a:t>Computed inverse of maximum activation using </a:t>
            </a:r>
            <a:r>
              <a:rPr lang="en-US" dirty="0" err="1" smtClean="0">
                <a:latin typeface="Adobe Caslon Pro"/>
                <a:cs typeface="Adobe Caslon Pro"/>
              </a:rPr>
              <a:t>deconvnet</a:t>
            </a:r>
            <a:endParaRPr lang="en-US" dirty="0" smtClean="0">
              <a:latin typeface="Adobe Caslon Pro"/>
              <a:cs typeface="Adobe Caslon Pro"/>
            </a:endParaRPr>
          </a:p>
          <a:p>
            <a:pPr marL="285512" indent="-285512">
              <a:buFont typeface="Arial"/>
              <a:buChar char="•"/>
            </a:pPr>
            <a:r>
              <a:rPr lang="en-US" dirty="0" smtClean="0">
                <a:latin typeface="Adobe Caslon Pro"/>
                <a:cs typeface="Adobe Caslon Pro"/>
              </a:rPr>
              <a:t>A </a:t>
            </a:r>
            <a:r>
              <a:rPr lang="en-US" dirty="0">
                <a:latin typeface="Adobe Caslon Pro"/>
                <a:cs typeface="Adobe Caslon Pro"/>
              </a:rPr>
              <a:t>view of invariances 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Layer 2: Top-9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8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2: Top-9 Patches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7" y="6019809"/>
            <a:ext cx="8148203" cy="369245"/>
          </a:xfrm>
          <a:prstGeom prst="rect">
            <a:avLst/>
          </a:prstGeom>
          <a:solidFill>
            <a:schemeClr val="bg1"/>
          </a:solidFill>
        </p:spPr>
        <p:txBody>
          <a:bodyPr wrap="none" lIns="91350" tIns="45677" rIns="91350" bIns="45677" rtlCol="0">
            <a:spAutoFit/>
          </a:bodyPr>
          <a:lstStyle/>
          <a:p>
            <a:pPr marL="285512" indent="-285512">
              <a:buFont typeface="Arial"/>
              <a:buChar char="•"/>
            </a:pPr>
            <a:r>
              <a:rPr lang="en-US" dirty="0" smtClean="0">
                <a:latin typeface="Adobe Caslon Pro"/>
                <a:cs typeface="Adobe Caslon Pro"/>
              </a:rPr>
              <a:t>Patches from validation images that give maximal activation of a given feature map </a:t>
            </a: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(Vertical)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96882" y="1146687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16200000">
            <a:off x="-423409" y="5073424"/>
            <a:ext cx="1431594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  <a:latin typeface="Adobe Caslon Pro"/>
                <a:cs typeface="Adobe Caslon Pro"/>
              </a:rPr>
              <a:t>Layer 1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4014592" y="5081517"/>
            <a:ext cx="1431594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  <a:latin typeface="Adobe Caslon Pro"/>
                <a:cs typeface="Adobe Caslon Pro"/>
              </a:rPr>
              <a:t>Layer 7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4010955" y="2354192"/>
            <a:ext cx="1441238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  <a:latin typeface="Adobe Caslon Pro"/>
                <a:cs typeface="Adobe Caslon Pro"/>
              </a:rPr>
              <a:t>Output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529" y="4065123"/>
            <a:ext cx="3691365" cy="2533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90" y="1404320"/>
            <a:ext cx="3700482" cy="2539997"/>
          </a:xfrm>
          <a:prstGeom prst="rect">
            <a:avLst/>
          </a:prstGeom>
        </p:spPr>
      </p:pic>
      <p:pic>
        <p:nvPicPr>
          <p:cNvPr id="14" name="Picture 13" descr="translate_vert_im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" y="1478035"/>
            <a:ext cx="3726277" cy="2338560"/>
          </a:xfrm>
          <a:prstGeom prst="rect">
            <a:avLst/>
          </a:prstGeom>
        </p:spPr>
      </p:pic>
      <p:pic>
        <p:nvPicPr>
          <p:cNvPr id="15" name="Picture 14" descr="translate_v_dist_1.pdf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9" y="3803777"/>
            <a:ext cx="4663440" cy="30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Receptive Fields Get Bigger as you go up...</a:t>
            </a:r>
            <a:endParaRPr lang="en-US" sz="36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33463" y="2519364"/>
            <a:ext cx="1237060" cy="1307306"/>
            <a:chOff x="4835525" y="2611438"/>
            <a:chExt cx="1649413" cy="1743075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4835525" y="2998788"/>
              <a:ext cx="582613" cy="581025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 flipV="1">
              <a:off x="4835525" y="3386138"/>
              <a:ext cx="582613" cy="581025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 flipV="1">
              <a:off x="5029200" y="2998788"/>
              <a:ext cx="0" cy="1162050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V="1">
              <a:off x="5224463" y="2805113"/>
              <a:ext cx="0" cy="1162050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 flipV="1">
              <a:off x="4835525" y="3192463"/>
              <a:ext cx="0" cy="1162050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 flipV="1">
              <a:off x="5418138" y="2611438"/>
              <a:ext cx="0" cy="1162050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 flipV="1">
              <a:off x="4835525" y="2611438"/>
              <a:ext cx="582613" cy="581025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 flipV="1">
              <a:off x="4835525" y="3773488"/>
              <a:ext cx="582613" cy="581025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4835525" y="3192463"/>
              <a:ext cx="1552575" cy="29051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" name="Line 14"/>
            <p:cNvSpPr>
              <a:spLocks noChangeShapeType="1"/>
            </p:cNvSpPr>
            <p:nvPr/>
          </p:nvSpPr>
          <p:spPr bwMode="auto">
            <a:xfrm>
              <a:off x="5418138" y="2611438"/>
              <a:ext cx="969963" cy="871537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" name="Line 15"/>
            <p:cNvSpPr>
              <a:spLocks noChangeShapeType="1"/>
            </p:cNvSpPr>
            <p:nvPr/>
          </p:nvSpPr>
          <p:spPr bwMode="auto">
            <a:xfrm flipV="1">
              <a:off x="5418138" y="3482975"/>
              <a:ext cx="969963" cy="29051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5" name="Line 16"/>
            <p:cNvSpPr>
              <a:spLocks noChangeShapeType="1"/>
            </p:cNvSpPr>
            <p:nvPr/>
          </p:nvSpPr>
          <p:spPr bwMode="auto">
            <a:xfrm flipV="1">
              <a:off x="4835525" y="3482975"/>
              <a:ext cx="1552575" cy="871537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6" name="Oval 17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" name="Oval 18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noFill/>
            <a:ln w="1905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125266" y="2664619"/>
            <a:ext cx="1237060" cy="1307306"/>
            <a:chOff x="4835525" y="2611438"/>
            <a:chExt cx="1649413" cy="1743075"/>
          </a:xfrm>
        </p:grpSpPr>
        <p:sp>
          <p:nvSpPr>
            <p:cNvPr id="145" name="Line 5"/>
            <p:cNvSpPr>
              <a:spLocks noChangeShapeType="1"/>
            </p:cNvSpPr>
            <p:nvPr/>
          </p:nvSpPr>
          <p:spPr bwMode="auto">
            <a:xfrm flipV="1">
              <a:off x="4835525" y="299878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6" name="Line 6"/>
            <p:cNvSpPr>
              <a:spLocks noChangeShapeType="1"/>
            </p:cNvSpPr>
            <p:nvPr/>
          </p:nvSpPr>
          <p:spPr bwMode="auto">
            <a:xfrm flipV="1">
              <a:off x="4835525" y="338613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7" name="Line 7"/>
            <p:cNvSpPr>
              <a:spLocks noChangeShapeType="1"/>
            </p:cNvSpPr>
            <p:nvPr/>
          </p:nvSpPr>
          <p:spPr bwMode="auto">
            <a:xfrm flipV="1">
              <a:off x="5029200" y="2998788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8" name="Line 8"/>
            <p:cNvSpPr>
              <a:spLocks noChangeShapeType="1"/>
            </p:cNvSpPr>
            <p:nvPr/>
          </p:nvSpPr>
          <p:spPr bwMode="auto">
            <a:xfrm flipV="1">
              <a:off x="5224463" y="2805113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9" name="Line 9"/>
            <p:cNvSpPr>
              <a:spLocks noChangeShapeType="1"/>
            </p:cNvSpPr>
            <p:nvPr/>
          </p:nvSpPr>
          <p:spPr bwMode="auto">
            <a:xfrm flipV="1">
              <a:off x="4835525" y="3192463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0" name="Line 10"/>
            <p:cNvSpPr>
              <a:spLocks noChangeShapeType="1"/>
            </p:cNvSpPr>
            <p:nvPr/>
          </p:nvSpPr>
          <p:spPr bwMode="auto">
            <a:xfrm flipV="1">
              <a:off x="5418138" y="2611438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1" name="Line 11"/>
            <p:cNvSpPr>
              <a:spLocks noChangeShapeType="1"/>
            </p:cNvSpPr>
            <p:nvPr/>
          </p:nvSpPr>
          <p:spPr bwMode="auto">
            <a:xfrm flipV="1">
              <a:off x="4835525" y="261143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2" name="Line 12"/>
            <p:cNvSpPr>
              <a:spLocks noChangeShapeType="1"/>
            </p:cNvSpPr>
            <p:nvPr/>
          </p:nvSpPr>
          <p:spPr bwMode="auto">
            <a:xfrm flipV="1">
              <a:off x="4835525" y="377348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3" name="Line 13"/>
            <p:cNvSpPr>
              <a:spLocks noChangeShapeType="1"/>
            </p:cNvSpPr>
            <p:nvPr/>
          </p:nvSpPr>
          <p:spPr bwMode="auto">
            <a:xfrm>
              <a:off x="4835525" y="3192463"/>
              <a:ext cx="1552575" cy="29051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4" name="Line 14"/>
            <p:cNvSpPr>
              <a:spLocks noChangeShapeType="1"/>
            </p:cNvSpPr>
            <p:nvPr/>
          </p:nvSpPr>
          <p:spPr bwMode="auto">
            <a:xfrm>
              <a:off x="5418138" y="2611438"/>
              <a:ext cx="969963" cy="871537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5" name="Line 15"/>
            <p:cNvSpPr>
              <a:spLocks noChangeShapeType="1"/>
            </p:cNvSpPr>
            <p:nvPr/>
          </p:nvSpPr>
          <p:spPr bwMode="auto">
            <a:xfrm flipV="1">
              <a:off x="5418138" y="3482975"/>
              <a:ext cx="969963" cy="29051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6" name="Line 16"/>
            <p:cNvSpPr>
              <a:spLocks noChangeShapeType="1"/>
            </p:cNvSpPr>
            <p:nvPr/>
          </p:nvSpPr>
          <p:spPr bwMode="auto">
            <a:xfrm flipV="1">
              <a:off x="4835525" y="3482975"/>
              <a:ext cx="1552575" cy="871537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7" name="Oval 17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8" name="Oval 18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1033463" y="3100388"/>
            <a:ext cx="1237060" cy="1307306"/>
            <a:chOff x="4835525" y="2611438"/>
            <a:chExt cx="1649413" cy="1743075"/>
          </a:xfrm>
        </p:grpSpPr>
        <p:sp>
          <p:nvSpPr>
            <p:cNvPr id="160" name="Line 5"/>
            <p:cNvSpPr>
              <a:spLocks noChangeShapeType="1"/>
            </p:cNvSpPr>
            <p:nvPr/>
          </p:nvSpPr>
          <p:spPr bwMode="auto">
            <a:xfrm flipV="1">
              <a:off x="4835525" y="299878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1" name="Line 6"/>
            <p:cNvSpPr>
              <a:spLocks noChangeShapeType="1"/>
            </p:cNvSpPr>
            <p:nvPr/>
          </p:nvSpPr>
          <p:spPr bwMode="auto">
            <a:xfrm flipV="1">
              <a:off x="4835525" y="338613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 flipV="1">
              <a:off x="5029200" y="2998788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3" name="Line 8"/>
            <p:cNvSpPr>
              <a:spLocks noChangeShapeType="1"/>
            </p:cNvSpPr>
            <p:nvPr/>
          </p:nvSpPr>
          <p:spPr bwMode="auto">
            <a:xfrm flipV="1">
              <a:off x="5224463" y="2805113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4" name="Line 9"/>
            <p:cNvSpPr>
              <a:spLocks noChangeShapeType="1"/>
            </p:cNvSpPr>
            <p:nvPr/>
          </p:nvSpPr>
          <p:spPr bwMode="auto">
            <a:xfrm flipV="1">
              <a:off x="4835525" y="3192463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5" name="Line 10"/>
            <p:cNvSpPr>
              <a:spLocks noChangeShapeType="1"/>
            </p:cNvSpPr>
            <p:nvPr/>
          </p:nvSpPr>
          <p:spPr bwMode="auto">
            <a:xfrm flipV="1">
              <a:off x="5418138" y="2611438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6" name="Line 11"/>
            <p:cNvSpPr>
              <a:spLocks noChangeShapeType="1"/>
            </p:cNvSpPr>
            <p:nvPr/>
          </p:nvSpPr>
          <p:spPr bwMode="auto">
            <a:xfrm flipV="1">
              <a:off x="4835525" y="261143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7" name="Line 12"/>
            <p:cNvSpPr>
              <a:spLocks noChangeShapeType="1"/>
            </p:cNvSpPr>
            <p:nvPr/>
          </p:nvSpPr>
          <p:spPr bwMode="auto">
            <a:xfrm flipV="1">
              <a:off x="4835525" y="377348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8" name="Line 13"/>
            <p:cNvSpPr>
              <a:spLocks noChangeShapeType="1"/>
            </p:cNvSpPr>
            <p:nvPr/>
          </p:nvSpPr>
          <p:spPr bwMode="auto">
            <a:xfrm>
              <a:off x="4835525" y="3192463"/>
              <a:ext cx="1552575" cy="290512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9" name="Line 14"/>
            <p:cNvSpPr>
              <a:spLocks noChangeShapeType="1"/>
            </p:cNvSpPr>
            <p:nvPr/>
          </p:nvSpPr>
          <p:spPr bwMode="auto">
            <a:xfrm>
              <a:off x="5418138" y="2611438"/>
              <a:ext cx="969963" cy="871537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0" name="Line 15"/>
            <p:cNvSpPr>
              <a:spLocks noChangeShapeType="1"/>
            </p:cNvSpPr>
            <p:nvPr/>
          </p:nvSpPr>
          <p:spPr bwMode="auto">
            <a:xfrm flipV="1">
              <a:off x="5418138" y="3482975"/>
              <a:ext cx="969963" cy="290512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1" name="Line 16"/>
            <p:cNvSpPr>
              <a:spLocks noChangeShapeType="1"/>
            </p:cNvSpPr>
            <p:nvPr/>
          </p:nvSpPr>
          <p:spPr bwMode="auto">
            <a:xfrm flipV="1">
              <a:off x="4835525" y="3482975"/>
              <a:ext cx="1552575" cy="871537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2" name="Oval 17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3" name="Oval 18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323975" y="2809876"/>
            <a:ext cx="1237060" cy="1307306"/>
            <a:chOff x="4835525" y="2611438"/>
            <a:chExt cx="1649413" cy="1743075"/>
          </a:xfrm>
        </p:grpSpPr>
        <p:sp>
          <p:nvSpPr>
            <p:cNvPr id="175" name="Line 5"/>
            <p:cNvSpPr>
              <a:spLocks noChangeShapeType="1"/>
            </p:cNvSpPr>
            <p:nvPr/>
          </p:nvSpPr>
          <p:spPr bwMode="auto">
            <a:xfrm flipV="1">
              <a:off x="4835525" y="299878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6" name="Line 6"/>
            <p:cNvSpPr>
              <a:spLocks noChangeShapeType="1"/>
            </p:cNvSpPr>
            <p:nvPr/>
          </p:nvSpPr>
          <p:spPr bwMode="auto">
            <a:xfrm flipV="1">
              <a:off x="4835525" y="338613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7" name="Line 7"/>
            <p:cNvSpPr>
              <a:spLocks noChangeShapeType="1"/>
            </p:cNvSpPr>
            <p:nvPr/>
          </p:nvSpPr>
          <p:spPr bwMode="auto">
            <a:xfrm flipV="1">
              <a:off x="5029200" y="2998788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8" name="Line 8"/>
            <p:cNvSpPr>
              <a:spLocks noChangeShapeType="1"/>
            </p:cNvSpPr>
            <p:nvPr/>
          </p:nvSpPr>
          <p:spPr bwMode="auto">
            <a:xfrm flipV="1">
              <a:off x="5224463" y="2805113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9" name="Line 9"/>
            <p:cNvSpPr>
              <a:spLocks noChangeShapeType="1"/>
            </p:cNvSpPr>
            <p:nvPr/>
          </p:nvSpPr>
          <p:spPr bwMode="auto">
            <a:xfrm flipV="1">
              <a:off x="4835525" y="3192463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0" name="Line 10"/>
            <p:cNvSpPr>
              <a:spLocks noChangeShapeType="1"/>
            </p:cNvSpPr>
            <p:nvPr/>
          </p:nvSpPr>
          <p:spPr bwMode="auto">
            <a:xfrm flipV="1">
              <a:off x="5418138" y="2611438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1" name="Line 11"/>
            <p:cNvSpPr>
              <a:spLocks noChangeShapeType="1"/>
            </p:cNvSpPr>
            <p:nvPr/>
          </p:nvSpPr>
          <p:spPr bwMode="auto">
            <a:xfrm flipV="1">
              <a:off x="4835525" y="261143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2" name="Line 12"/>
            <p:cNvSpPr>
              <a:spLocks noChangeShapeType="1"/>
            </p:cNvSpPr>
            <p:nvPr/>
          </p:nvSpPr>
          <p:spPr bwMode="auto">
            <a:xfrm flipV="1">
              <a:off x="4835525" y="377348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3" name="Line 13"/>
            <p:cNvSpPr>
              <a:spLocks noChangeShapeType="1"/>
            </p:cNvSpPr>
            <p:nvPr/>
          </p:nvSpPr>
          <p:spPr bwMode="auto">
            <a:xfrm>
              <a:off x="4835525" y="3192463"/>
              <a:ext cx="1552575" cy="290512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4" name="Line 14"/>
            <p:cNvSpPr>
              <a:spLocks noChangeShapeType="1"/>
            </p:cNvSpPr>
            <p:nvPr/>
          </p:nvSpPr>
          <p:spPr bwMode="auto">
            <a:xfrm>
              <a:off x="5418138" y="2611438"/>
              <a:ext cx="969963" cy="871537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5" name="Line 15"/>
            <p:cNvSpPr>
              <a:spLocks noChangeShapeType="1"/>
            </p:cNvSpPr>
            <p:nvPr/>
          </p:nvSpPr>
          <p:spPr bwMode="auto">
            <a:xfrm flipV="1">
              <a:off x="5418138" y="3482975"/>
              <a:ext cx="969963" cy="290512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6" name="Line 16"/>
            <p:cNvSpPr>
              <a:spLocks noChangeShapeType="1"/>
            </p:cNvSpPr>
            <p:nvPr/>
          </p:nvSpPr>
          <p:spPr bwMode="auto">
            <a:xfrm flipV="1">
              <a:off x="4835525" y="3482975"/>
              <a:ext cx="1552575" cy="871537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7" name="Oval 17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8" name="Oval 18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1323975" y="2228850"/>
            <a:ext cx="1237060" cy="1307306"/>
            <a:chOff x="4835525" y="2611438"/>
            <a:chExt cx="1649413" cy="1743075"/>
          </a:xfrm>
        </p:grpSpPr>
        <p:sp>
          <p:nvSpPr>
            <p:cNvPr id="190" name="Line 5"/>
            <p:cNvSpPr>
              <a:spLocks noChangeShapeType="1"/>
            </p:cNvSpPr>
            <p:nvPr/>
          </p:nvSpPr>
          <p:spPr bwMode="auto">
            <a:xfrm flipV="1">
              <a:off x="4835525" y="299878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1" name="Line 6"/>
            <p:cNvSpPr>
              <a:spLocks noChangeShapeType="1"/>
            </p:cNvSpPr>
            <p:nvPr/>
          </p:nvSpPr>
          <p:spPr bwMode="auto">
            <a:xfrm flipV="1">
              <a:off x="4835525" y="338613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2" name="Line 7"/>
            <p:cNvSpPr>
              <a:spLocks noChangeShapeType="1"/>
            </p:cNvSpPr>
            <p:nvPr/>
          </p:nvSpPr>
          <p:spPr bwMode="auto">
            <a:xfrm flipV="1">
              <a:off x="5029200" y="2998788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3" name="Line 8"/>
            <p:cNvSpPr>
              <a:spLocks noChangeShapeType="1"/>
            </p:cNvSpPr>
            <p:nvPr/>
          </p:nvSpPr>
          <p:spPr bwMode="auto">
            <a:xfrm flipV="1">
              <a:off x="5224463" y="2805113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4" name="Line 9"/>
            <p:cNvSpPr>
              <a:spLocks noChangeShapeType="1"/>
            </p:cNvSpPr>
            <p:nvPr/>
          </p:nvSpPr>
          <p:spPr bwMode="auto">
            <a:xfrm flipV="1">
              <a:off x="4835525" y="3192463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5" name="Line 10"/>
            <p:cNvSpPr>
              <a:spLocks noChangeShapeType="1"/>
            </p:cNvSpPr>
            <p:nvPr/>
          </p:nvSpPr>
          <p:spPr bwMode="auto">
            <a:xfrm flipV="1">
              <a:off x="5418138" y="2611438"/>
              <a:ext cx="0" cy="1162050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6" name="Line 11"/>
            <p:cNvSpPr>
              <a:spLocks noChangeShapeType="1"/>
            </p:cNvSpPr>
            <p:nvPr/>
          </p:nvSpPr>
          <p:spPr bwMode="auto">
            <a:xfrm flipV="1">
              <a:off x="4835525" y="261143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7" name="Line 12"/>
            <p:cNvSpPr>
              <a:spLocks noChangeShapeType="1"/>
            </p:cNvSpPr>
            <p:nvPr/>
          </p:nvSpPr>
          <p:spPr bwMode="auto">
            <a:xfrm flipV="1">
              <a:off x="4835525" y="3773488"/>
              <a:ext cx="582613" cy="581025"/>
            </a:xfrm>
            <a:prstGeom prst="lin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8" name="Line 13"/>
            <p:cNvSpPr>
              <a:spLocks noChangeShapeType="1"/>
            </p:cNvSpPr>
            <p:nvPr/>
          </p:nvSpPr>
          <p:spPr bwMode="auto">
            <a:xfrm>
              <a:off x="4835525" y="3192463"/>
              <a:ext cx="1552575" cy="290512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9" name="Line 14"/>
            <p:cNvSpPr>
              <a:spLocks noChangeShapeType="1"/>
            </p:cNvSpPr>
            <p:nvPr/>
          </p:nvSpPr>
          <p:spPr bwMode="auto">
            <a:xfrm>
              <a:off x="5418138" y="2611438"/>
              <a:ext cx="969963" cy="871537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0" name="Line 15"/>
            <p:cNvSpPr>
              <a:spLocks noChangeShapeType="1"/>
            </p:cNvSpPr>
            <p:nvPr/>
          </p:nvSpPr>
          <p:spPr bwMode="auto">
            <a:xfrm flipV="1">
              <a:off x="5418138" y="3482975"/>
              <a:ext cx="969963" cy="290512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1" name="Line 16"/>
            <p:cNvSpPr>
              <a:spLocks noChangeShapeType="1"/>
            </p:cNvSpPr>
            <p:nvPr/>
          </p:nvSpPr>
          <p:spPr bwMode="auto">
            <a:xfrm flipV="1">
              <a:off x="4835525" y="3482975"/>
              <a:ext cx="1552575" cy="871537"/>
            </a:xfrm>
            <a:prstGeom prst="line">
              <a:avLst/>
            </a:prstGeom>
            <a:noFill/>
            <a:ln w="3175" cap="rnd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2" name="Oval 17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3" name="Oval 18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noFill/>
            <a:ln w="3175" cap="rnd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17069" y="2809875"/>
            <a:ext cx="1237060" cy="1307306"/>
            <a:chOff x="4835525" y="2611438"/>
            <a:chExt cx="1649413" cy="1743075"/>
          </a:xfrm>
        </p:grpSpPr>
        <p:sp>
          <p:nvSpPr>
            <p:cNvPr id="79" name="Line 5"/>
            <p:cNvSpPr>
              <a:spLocks noChangeShapeType="1"/>
            </p:cNvSpPr>
            <p:nvPr/>
          </p:nvSpPr>
          <p:spPr bwMode="auto">
            <a:xfrm flipV="1">
              <a:off x="4835525" y="299878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0" name="Line 6"/>
            <p:cNvSpPr>
              <a:spLocks noChangeShapeType="1"/>
            </p:cNvSpPr>
            <p:nvPr/>
          </p:nvSpPr>
          <p:spPr bwMode="auto">
            <a:xfrm flipV="1">
              <a:off x="4835525" y="338613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1" name="Line 7"/>
            <p:cNvSpPr>
              <a:spLocks noChangeShapeType="1"/>
            </p:cNvSpPr>
            <p:nvPr/>
          </p:nvSpPr>
          <p:spPr bwMode="auto">
            <a:xfrm flipV="1">
              <a:off x="5029200" y="2998788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2" name="Line 8"/>
            <p:cNvSpPr>
              <a:spLocks noChangeShapeType="1"/>
            </p:cNvSpPr>
            <p:nvPr/>
          </p:nvSpPr>
          <p:spPr bwMode="auto">
            <a:xfrm flipV="1">
              <a:off x="5224463" y="2805113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3" name="Line 9"/>
            <p:cNvSpPr>
              <a:spLocks noChangeShapeType="1"/>
            </p:cNvSpPr>
            <p:nvPr/>
          </p:nvSpPr>
          <p:spPr bwMode="auto">
            <a:xfrm flipV="1">
              <a:off x="4835525" y="3192463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4" name="Line 10"/>
            <p:cNvSpPr>
              <a:spLocks noChangeShapeType="1"/>
            </p:cNvSpPr>
            <p:nvPr/>
          </p:nvSpPr>
          <p:spPr bwMode="auto">
            <a:xfrm flipV="1">
              <a:off x="5418138" y="2611438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5" name="Line 11"/>
            <p:cNvSpPr>
              <a:spLocks noChangeShapeType="1"/>
            </p:cNvSpPr>
            <p:nvPr/>
          </p:nvSpPr>
          <p:spPr bwMode="auto">
            <a:xfrm flipV="1">
              <a:off x="4835525" y="261143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6" name="Line 12"/>
            <p:cNvSpPr>
              <a:spLocks noChangeShapeType="1"/>
            </p:cNvSpPr>
            <p:nvPr/>
          </p:nvSpPr>
          <p:spPr bwMode="auto">
            <a:xfrm flipV="1">
              <a:off x="4835525" y="377348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7" name="Line 13"/>
            <p:cNvSpPr>
              <a:spLocks noChangeShapeType="1"/>
            </p:cNvSpPr>
            <p:nvPr/>
          </p:nvSpPr>
          <p:spPr bwMode="auto">
            <a:xfrm>
              <a:off x="4835525" y="3192463"/>
              <a:ext cx="1552575" cy="29051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>
              <a:off x="5418138" y="2611438"/>
              <a:ext cx="969963" cy="871537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9" name="Line 15"/>
            <p:cNvSpPr>
              <a:spLocks noChangeShapeType="1"/>
            </p:cNvSpPr>
            <p:nvPr/>
          </p:nvSpPr>
          <p:spPr bwMode="auto">
            <a:xfrm flipV="1">
              <a:off x="5418138" y="3482975"/>
              <a:ext cx="969963" cy="29051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0" name="Line 16"/>
            <p:cNvSpPr>
              <a:spLocks noChangeShapeType="1"/>
            </p:cNvSpPr>
            <p:nvPr/>
          </p:nvSpPr>
          <p:spPr bwMode="auto">
            <a:xfrm flipV="1">
              <a:off x="4835525" y="3482975"/>
              <a:ext cx="1552575" cy="871537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1" name="Oval 17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2" name="Oval 18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noFill/>
            <a:ln w="1905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308872" y="2955130"/>
            <a:ext cx="1237060" cy="1307306"/>
            <a:chOff x="4835525" y="2611438"/>
            <a:chExt cx="1649413" cy="1743075"/>
          </a:xfrm>
        </p:grpSpPr>
        <p:sp>
          <p:nvSpPr>
            <p:cNvPr id="94" name="Line 5"/>
            <p:cNvSpPr>
              <a:spLocks noChangeShapeType="1"/>
            </p:cNvSpPr>
            <p:nvPr/>
          </p:nvSpPr>
          <p:spPr bwMode="auto">
            <a:xfrm flipV="1">
              <a:off x="4835525" y="299878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5" name="Line 6"/>
            <p:cNvSpPr>
              <a:spLocks noChangeShapeType="1"/>
            </p:cNvSpPr>
            <p:nvPr/>
          </p:nvSpPr>
          <p:spPr bwMode="auto">
            <a:xfrm flipV="1">
              <a:off x="4835525" y="338613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6" name="Line 7"/>
            <p:cNvSpPr>
              <a:spLocks noChangeShapeType="1"/>
            </p:cNvSpPr>
            <p:nvPr/>
          </p:nvSpPr>
          <p:spPr bwMode="auto">
            <a:xfrm flipV="1">
              <a:off x="5029200" y="2998788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7" name="Line 8"/>
            <p:cNvSpPr>
              <a:spLocks noChangeShapeType="1"/>
            </p:cNvSpPr>
            <p:nvPr/>
          </p:nvSpPr>
          <p:spPr bwMode="auto">
            <a:xfrm flipV="1">
              <a:off x="5224463" y="2805113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8" name="Line 9"/>
            <p:cNvSpPr>
              <a:spLocks noChangeShapeType="1"/>
            </p:cNvSpPr>
            <p:nvPr/>
          </p:nvSpPr>
          <p:spPr bwMode="auto">
            <a:xfrm flipV="1">
              <a:off x="4835525" y="3192463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99" name="Line 10"/>
            <p:cNvSpPr>
              <a:spLocks noChangeShapeType="1"/>
            </p:cNvSpPr>
            <p:nvPr/>
          </p:nvSpPr>
          <p:spPr bwMode="auto">
            <a:xfrm flipV="1">
              <a:off x="5418138" y="2611438"/>
              <a:ext cx="0" cy="11620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0" name="Line 11"/>
            <p:cNvSpPr>
              <a:spLocks noChangeShapeType="1"/>
            </p:cNvSpPr>
            <p:nvPr/>
          </p:nvSpPr>
          <p:spPr bwMode="auto">
            <a:xfrm flipV="1">
              <a:off x="4835525" y="261143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1" name="Line 12"/>
            <p:cNvSpPr>
              <a:spLocks noChangeShapeType="1"/>
            </p:cNvSpPr>
            <p:nvPr/>
          </p:nvSpPr>
          <p:spPr bwMode="auto">
            <a:xfrm flipV="1">
              <a:off x="4835525" y="3773488"/>
              <a:ext cx="582613" cy="5810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2" name="Line 13"/>
            <p:cNvSpPr>
              <a:spLocks noChangeShapeType="1"/>
            </p:cNvSpPr>
            <p:nvPr/>
          </p:nvSpPr>
          <p:spPr bwMode="auto">
            <a:xfrm>
              <a:off x="4835525" y="3192463"/>
              <a:ext cx="1552575" cy="29051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3" name="Line 14"/>
            <p:cNvSpPr>
              <a:spLocks noChangeShapeType="1"/>
            </p:cNvSpPr>
            <p:nvPr/>
          </p:nvSpPr>
          <p:spPr bwMode="auto">
            <a:xfrm>
              <a:off x="5418138" y="2611438"/>
              <a:ext cx="969963" cy="871537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4" name="Line 15"/>
            <p:cNvSpPr>
              <a:spLocks noChangeShapeType="1"/>
            </p:cNvSpPr>
            <p:nvPr/>
          </p:nvSpPr>
          <p:spPr bwMode="auto">
            <a:xfrm flipV="1">
              <a:off x="5418138" y="3482975"/>
              <a:ext cx="969963" cy="29051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5" name="Line 16"/>
            <p:cNvSpPr>
              <a:spLocks noChangeShapeType="1"/>
            </p:cNvSpPr>
            <p:nvPr/>
          </p:nvSpPr>
          <p:spPr bwMode="auto">
            <a:xfrm flipV="1">
              <a:off x="4835525" y="3482975"/>
              <a:ext cx="1552575" cy="871537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6" name="Oval 17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07" name="Oval 18"/>
            <p:cNvSpPr>
              <a:spLocks noChangeArrowheads="1"/>
            </p:cNvSpPr>
            <p:nvPr/>
          </p:nvSpPr>
          <p:spPr bwMode="auto">
            <a:xfrm>
              <a:off x="6291263" y="3386138"/>
              <a:ext cx="193675" cy="1936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3556261" y="1945942"/>
            <a:ext cx="526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Receptive field of the first layer is the filter size</a:t>
            </a:r>
          </a:p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Receptive field (w.r.t. input image) of a deeper layer depends on all previous layers’ filter size and strides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556261" y="4393337"/>
            <a:ext cx="5260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libri" panose="020F0502020204030204"/>
                <a:ea typeface=""/>
                <a:cs typeface=""/>
              </a:rPr>
              <a:t>Correspondence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between a feature map pixel and an image pixel is not unique</a:t>
            </a:r>
          </a:p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Map a feature map pixel to 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  <a:ea typeface=""/>
                <a:cs typeface=""/>
              </a:rPr>
              <a:t>the center of the receptive field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on the image in the SPP-net paper</a:t>
            </a:r>
          </a:p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35807" y="5769917"/>
            <a:ext cx="8408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"/>
                <a:cs typeface=""/>
              </a:rPr>
              <a:t>Kaiming He, Xiangyu Zhang, Shaoqing Ren, &amp; Jian Sun. “Spatial Pyramid Pooling in Deep Convolutional Networks for Visual Recognition”. ECCV 2014.</a:t>
            </a:r>
          </a:p>
        </p:txBody>
      </p:sp>
    </p:spTree>
    <p:extLst>
      <p:ext uri="{BB962C8B-B14F-4D97-AF65-F5344CB8AC3E}">
        <p14:creationId xmlns:p14="http://schemas.microsoft.com/office/powerpoint/2010/main" val="418030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0637"/>
          <a:stretch/>
        </p:blipFill>
        <p:spPr>
          <a:xfrm>
            <a:off x="0" y="0"/>
            <a:ext cx="9198864" cy="687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3: Top-9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40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11056" cy="6894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Layer 3: Top-9 Patches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1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354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96399"/>
            <a:ext cx="8229600" cy="1143000"/>
          </a:xfrm>
          <a:prstGeom prst="rect">
            <a:avLst/>
          </a:prstGeom>
        </p:spPr>
        <p:txBody>
          <a:bodyPr vert="horz" lIns="91350" tIns="45677" rIns="91350" bIns="4567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Albertus Extra Bold"/>
                <a:ea typeface="+mj-ea"/>
                <a:cs typeface="Albertus Extra Bold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Layer 4: Top-9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8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354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96399"/>
            <a:ext cx="8229600" cy="1143000"/>
          </a:xfrm>
          <a:prstGeom prst="rect">
            <a:avLst/>
          </a:prstGeom>
        </p:spPr>
        <p:txBody>
          <a:bodyPr vert="horz" lIns="91350" tIns="45677" rIns="91350" bIns="4567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Albertus Extra Bold"/>
                <a:ea typeface="+mj-ea"/>
                <a:cs typeface="Albertus Extra Bold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Layer 4: Top-9 Patches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9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217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Layer 5: Top-9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9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2865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Layer 5: Top-9 Patches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0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Optimize input to maximize particular </a:t>
            </a:r>
            <a:r>
              <a:rPr lang="en-US" dirty="0" err="1" smtClean="0"/>
              <a:t>ouput</a:t>
            </a:r>
            <a:endParaRPr lang="en-US" dirty="0" smtClean="0"/>
          </a:p>
          <a:p>
            <a:pPr lvl="1"/>
            <a:r>
              <a:rPr lang="en-US" dirty="0" smtClean="0"/>
              <a:t>Lots of approaches, e.g.</a:t>
            </a:r>
            <a:r>
              <a:rPr lang="en-US" dirty="0"/>
              <a:t> </a:t>
            </a:r>
            <a:r>
              <a:rPr lang="en-US" dirty="0" err="1"/>
              <a:t>Erhan</a:t>
            </a:r>
            <a:r>
              <a:rPr lang="en-US" dirty="0"/>
              <a:t> et al.  [Tech Report 2009</a:t>
            </a:r>
            <a:r>
              <a:rPr lang="en-US" dirty="0" smtClean="0"/>
              <a:t>], Le </a:t>
            </a:r>
            <a:r>
              <a:rPr lang="en-US" dirty="0"/>
              <a:t>et al. [NIPS 2010</a:t>
            </a:r>
            <a:r>
              <a:rPr lang="en-US" dirty="0" smtClean="0"/>
              <a:t>].</a:t>
            </a:r>
            <a:endParaRPr lang="en-US" dirty="0"/>
          </a:p>
          <a:p>
            <a:pPr lvl="1"/>
            <a:r>
              <a:rPr lang="en-US" dirty="0"/>
              <a:t>Depend on </a:t>
            </a:r>
            <a:r>
              <a:rPr lang="en-US" dirty="0" smtClean="0"/>
              <a:t>initialization</a:t>
            </a:r>
          </a:p>
          <a:p>
            <a:pPr lvl="1"/>
            <a:endParaRPr lang="en-US" dirty="0"/>
          </a:p>
          <a:p>
            <a:pPr marL="513918" indent="-456819"/>
            <a:r>
              <a:rPr lang="en-US" dirty="0" smtClean="0"/>
              <a:t>Google </a:t>
            </a:r>
            <a:r>
              <a:rPr lang="en-US" dirty="0" err="1" smtClean="0"/>
              <a:t>DeepDream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/>
              <a:t>[http://</a:t>
            </a:r>
            <a:r>
              <a:rPr lang="en-US" sz="2000" dirty="0" err="1"/>
              <a:t>googleresearch.blogspot.ch</a:t>
            </a:r>
            <a:r>
              <a:rPr lang="en-US" sz="2000" dirty="0"/>
              <a:t>/2015/06/</a:t>
            </a:r>
            <a:r>
              <a:rPr lang="en-US" sz="2000" dirty="0" err="1"/>
              <a:t>inceptionism</a:t>
            </a:r>
            <a:r>
              <a:rPr lang="en-US" sz="2000" dirty="0"/>
              <a:t>-going-deeper-into-</a:t>
            </a:r>
            <a:r>
              <a:rPr lang="en-US" sz="2000" dirty="0" err="1"/>
              <a:t>neural.html</a:t>
            </a:r>
            <a:r>
              <a:rPr lang="en-US" sz="2000" dirty="0"/>
              <a:t>]</a:t>
            </a:r>
            <a:endParaRPr lang="en-US" dirty="0" smtClean="0"/>
          </a:p>
          <a:p>
            <a:pPr marL="913595" lvl="1" indent="-456819"/>
            <a:r>
              <a:rPr lang="en-US" dirty="0" smtClean="0"/>
              <a:t>Maximize “banana”</a:t>
            </a:r>
            <a:br>
              <a:rPr lang="en-US" dirty="0" smtClean="0"/>
            </a:br>
            <a:r>
              <a:rPr lang="en-US" dirty="0" smtClean="0"/>
              <a:t>output 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/>
          <a:srcRect l="35311" t="21969" r="31462" b="22192"/>
          <a:stretch/>
        </p:blipFill>
        <p:spPr>
          <a:xfrm>
            <a:off x="6100388" y="2810808"/>
            <a:ext cx="1417514" cy="1310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50" y="5191464"/>
            <a:ext cx="3674314" cy="148694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96866" y="1176467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90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8849"/>
            <a:ext cx="8229600" cy="1143000"/>
          </a:xfrm>
        </p:spPr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DeepDream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584" b="2584"/>
          <a:stretch>
            <a:fillRect/>
          </a:stretch>
        </p:blipFill>
        <p:spPr>
          <a:xfrm>
            <a:off x="393054" y="1099932"/>
            <a:ext cx="8229600" cy="4883221"/>
          </a:xfrm>
        </p:spPr>
      </p:pic>
      <p:sp>
        <p:nvSpPr>
          <p:cNvPr id="5" name="Rectangle 4"/>
          <p:cNvSpPr/>
          <p:nvPr/>
        </p:nvSpPr>
        <p:spPr>
          <a:xfrm>
            <a:off x="169184" y="5956391"/>
            <a:ext cx="7977346" cy="3318032"/>
          </a:xfrm>
          <a:prstGeom prst="rect">
            <a:avLst/>
          </a:prstGeom>
        </p:spPr>
        <p:txBody>
          <a:bodyPr vert="horz" lIns="91350" tIns="45677" rIns="91350" bIns="45677" rtlCol="0">
            <a:normAutofit/>
          </a:bodyPr>
          <a:lstStyle/>
          <a:p>
            <a:pPr defTabSz="456772">
              <a:spcBef>
                <a:spcPct val="20000"/>
              </a:spcBef>
            </a:pPr>
            <a:r>
              <a:rPr lang="en-US" sz="1200" dirty="0">
                <a:solidFill>
                  <a:schemeClr val="bg1"/>
                </a:solidFill>
                <a:latin typeface="Adobe Caslon Pro"/>
                <a:ea typeface="+mn-ea"/>
                <a:cs typeface="Adobe Caslon Pro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Adobe Caslon Pro"/>
                <a:ea typeface="+mn-ea"/>
                <a:cs typeface="Adobe Caslon Pro"/>
              </a:rPr>
              <a:t>photos.google.com</a:t>
            </a:r>
            <a:r>
              <a:rPr lang="en-US" sz="1200" dirty="0">
                <a:solidFill>
                  <a:schemeClr val="bg1"/>
                </a:solidFill>
                <a:latin typeface="Adobe Caslon Pro"/>
                <a:ea typeface="+mn-ea"/>
                <a:cs typeface="Adobe Caslon Pro"/>
              </a:rPr>
              <a:t>/share/F1QipPX0SCl7OzWilt9LnuQliattX4OUCj_8EP65_cTVnBmS1jnYgsGQAieQUc1VQWdgQ/photo/AF1QipMYTXpt0TvZ0Q5kubkGw8VAq2isxBuL02wKZafB?key=aVBxWjhwSzg2RjJWLWRuVFBBZEN1d205bUdEMnhB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96866" y="996875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6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karpathy.github.io</a:t>
            </a:r>
            <a:r>
              <a:rPr lang="en-US" dirty="0"/>
              <a:t>/2015/03/30/breaking-</a:t>
            </a:r>
            <a:r>
              <a:rPr lang="en-US" dirty="0" err="1"/>
              <a:t>convnets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2747403"/>
            <a:ext cx="7277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4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Invariance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35" y="4073295"/>
            <a:ext cx="3678455" cy="2539997"/>
          </a:xfrm>
          <a:prstGeom prst="rect">
            <a:avLst/>
          </a:prstGeom>
        </p:spPr>
      </p:pic>
      <p:pic>
        <p:nvPicPr>
          <p:cNvPr id="5" name="Picture 4" descr="scale_im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0" y="1499149"/>
            <a:ext cx="3736595" cy="2345035"/>
          </a:xfrm>
          <a:prstGeom prst="rect">
            <a:avLst/>
          </a:prstGeom>
        </p:spPr>
      </p:pic>
      <p:pic>
        <p:nvPicPr>
          <p:cNvPr id="6" name="Picture 5" descr="scale_dist_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4" y="4073295"/>
            <a:ext cx="3672817" cy="2539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77" y="1403437"/>
            <a:ext cx="3685798" cy="253999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96882" y="1146687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16200000">
            <a:off x="-423409" y="5073424"/>
            <a:ext cx="1431594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  <a:latin typeface="Adobe Caslon Pro"/>
                <a:cs typeface="Adobe Caslon Pro"/>
              </a:rPr>
              <a:t>Layer 1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4014592" y="5081517"/>
            <a:ext cx="1431594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  <a:latin typeface="Adobe Caslon Pro"/>
                <a:cs typeface="Adobe Caslon Pro"/>
              </a:rPr>
              <a:t>Layer 7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4010955" y="2354192"/>
            <a:ext cx="1441238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  <a:latin typeface="Adobe Caslon Pro"/>
                <a:cs typeface="Adobe Caslon Pro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27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5665"/>
            <a:ext cx="8229600" cy="4883221"/>
          </a:xfrm>
        </p:spPr>
        <p:txBody>
          <a:bodyPr/>
          <a:lstStyle/>
          <a:p>
            <a:r>
              <a:rPr lang="en-US" dirty="0" err="1" smtClean="0"/>
              <a:t>Szegedy</a:t>
            </a:r>
            <a:r>
              <a:rPr lang="en-US" dirty="0" smtClean="0"/>
              <a:t> et al. </a:t>
            </a:r>
            <a:r>
              <a:rPr lang="en-US" dirty="0" err="1" smtClean="0"/>
              <a:t>arXiv</a:t>
            </a:r>
            <a:r>
              <a:rPr lang="en-US" dirty="0" smtClean="0"/>
              <a:t> 1312.6199, 2013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8286"/>
            <a:ext cx="91440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73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02946" y="1146220"/>
            <a:ext cx="4041054" cy="54614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Adversarial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744" y="1481942"/>
            <a:ext cx="8229600" cy="4883221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Moosave-Dezfooli</a:t>
            </a:r>
            <a:r>
              <a:rPr lang="en-US" sz="2800" dirty="0" smtClean="0"/>
              <a:t> et al. </a:t>
            </a:r>
            <a:br>
              <a:rPr lang="en-US" sz="2800" dirty="0" smtClean="0"/>
            </a:br>
            <a:r>
              <a:rPr lang="en-US" sz="2800" dirty="0" err="1" smtClean="0"/>
              <a:t>arXiv</a:t>
            </a:r>
            <a:r>
              <a:rPr lang="en-US" sz="2800" dirty="0" smtClean="0"/>
              <a:t> 1610.08401, Oct 2016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5623952" y="1163199"/>
            <a:ext cx="3405748" cy="53683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011330"/>
            <a:ext cx="4709246" cy="32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94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13577" y="1116019"/>
            <a:ext cx="4230422" cy="5618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0" tIns="45682" rIns="91360" bIns="45682" spcCol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2989"/>
            <a:ext cx="8229600" cy="1143000"/>
          </a:xfrm>
        </p:spPr>
        <p:txBody>
          <a:bodyPr/>
          <a:lstStyle/>
          <a:p>
            <a:r>
              <a:rPr lang="en-US" dirty="0" smtClean="0"/>
              <a:t>Fooling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221" y="1284302"/>
            <a:ext cx="4784579" cy="5324458"/>
          </a:xfrm>
          <a:prstGeom prst="rect">
            <a:avLst/>
          </a:prstGeom>
        </p:spPr>
        <p:txBody>
          <a:bodyPr wrap="square" lIns="91360" tIns="45682" rIns="91360" bIns="45682">
            <a:spAutoFit/>
          </a:bodyPr>
          <a:lstStyle/>
          <a:p>
            <a:pPr marL="285512" indent="-285512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Search for images that are misclassified by the network </a:t>
            </a:r>
          </a:p>
          <a:p>
            <a:pPr marL="285512" indent="-285512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Adobe Caslon Pro"/>
              <a:cs typeface="Adobe Caslon Pro"/>
            </a:endParaRPr>
          </a:p>
          <a:p>
            <a:pPr marL="285512" indent="-285512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Intriguing properties of neural networks, Christian </a:t>
            </a:r>
            <a:r>
              <a:rPr lang="en-US" sz="2000" dirty="0" err="1">
                <a:solidFill>
                  <a:srgbClr val="000000"/>
                </a:solidFill>
                <a:latin typeface="Adobe Caslon Pro"/>
                <a:cs typeface="Adobe Caslon Pro"/>
              </a:rPr>
              <a:t>Szegedy</a:t>
            </a: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 et al. </a:t>
            </a:r>
            <a:r>
              <a:rPr lang="en-US" sz="2000" dirty="0" err="1">
                <a:solidFill>
                  <a:srgbClr val="000000"/>
                </a:solidFill>
                <a:latin typeface="Adobe Caslon Pro"/>
                <a:cs typeface="Adobe Caslon Pro"/>
              </a:rPr>
              <a:t>arXiv</a:t>
            </a: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 1312.6199, 2013</a:t>
            </a:r>
          </a:p>
          <a:p>
            <a:pPr marL="285512" indent="-285512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Adobe Caslon Pro"/>
              <a:cs typeface="Adobe Caslon Pro"/>
            </a:endParaRPr>
          </a:p>
          <a:p>
            <a:pPr marL="285512" indent="-285512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Deep Neural Networks are Easily Fooled: High Confidence Predictions for Unrecognizable Images, </a:t>
            </a:r>
            <a:r>
              <a:rPr lang="en-US" sz="2000" dirty="0" err="1">
                <a:solidFill>
                  <a:srgbClr val="000000"/>
                </a:solidFill>
                <a:latin typeface="Adobe Caslon Pro"/>
                <a:cs typeface="Adobe Caslon Pro"/>
              </a:rPr>
              <a:t>Anh</a:t>
            </a: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 Nguyen, Jason </a:t>
            </a:r>
            <a:r>
              <a:rPr lang="en-US" sz="2000" dirty="0" err="1">
                <a:solidFill>
                  <a:srgbClr val="000000"/>
                </a:solidFill>
                <a:latin typeface="Adobe Caslon Pro"/>
                <a:cs typeface="Adobe Caslon Pro"/>
              </a:rPr>
              <a:t>Yosinski</a:t>
            </a: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, Jeff </a:t>
            </a:r>
            <a:r>
              <a:rPr lang="en-US" sz="2000" dirty="0" err="1">
                <a:solidFill>
                  <a:srgbClr val="000000"/>
                </a:solidFill>
                <a:latin typeface="Adobe Caslon Pro"/>
                <a:cs typeface="Adobe Caslon Pro"/>
              </a:rPr>
              <a:t>Clune</a:t>
            </a: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dobe Caslon Pro"/>
                <a:cs typeface="Adobe Caslon Pro"/>
              </a:rPr>
              <a:t>arXiv</a:t>
            </a: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 1412.1897.</a:t>
            </a:r>
          </a:p>
          <a:p>
            <a:endParaRPr lang="en-US" sz="2000" dirty="0">
              <a:solidFill>
                <a:srgbClr val="000000"/>
              </a:solidFill>
              <a:latin typeface="Adobe Caslon Pro"/>
              <a:cs typeface="Adobe Caslon Pro"/>
            </a:endParaRPr>
          </a:p>
          <a:p>
            <a:pPr marL="285512" indent="-28551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dobe Caslon Pro"/>
                <a:cs typeface="Adobe Caslon Pro"/>
              </a:rPr>
              <a:t>This problem is common </a:t>
            </a:r>
            <a:r>
              <a:rPr lang="en-US" sz="2000" dirty="0">
                <a:solidFill>
                  <a:srgbClr val="000000"/>
                </a:solidFill>
                <a:latin typeface="Adobe Caslon Pro"/>
                <a:cs typeface="Adobe Caslon Pro"/>
              </a:rPr>
              <a:t>to any discriminative </a:t>
            </a:r>
            <a:r>
              <a:rPr lang="en-US" sz="2000" dirty="0" smtClean="0">
                <a:solidFill>
                  <a:srgbClr val="000000"/>
                </a:solidFill>
                <a:latin typeface="Adobe Caslon Pro"/>
                <a:cs typeface="Adobe Caslon Pro"/>
              </a:rPr>
              <a:t>method</a:t>
            </a:r>
            <a:endParaRPr lang="en-US" sz="2000" dirty="0">
              <a:solidFill>
                <a:srgbClr val="000000"/>
              </a:solidFill>
              <a:latin typeface="Adobe Caslon Pro"/>
              <a:cs typeface="Adobe Caslon Pro"/>
            </a:endParaRPr>
          </a:p>
          <a:p>
            <a:pPr marL="285512" indent="-285512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Adobe Caslon Pro"/>
              <a:cs typeface="Adobe Caslon Pro"/>
            </a:endParaRPr>
          </a:p>
          <a:p>
            <a:pPr marL="285512" indent="-285512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76" y="1077206"/>
            <a:ext cx="4204765" cy="56857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96882" y="911328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45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Big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Stochastic Gradient Descent</a:t>
            </a:r>
          </a:p>
          <a:p>
            <a:pPr lvl="1"/>
            <a:r>
              <a:rPr lang="en-US" dirty="0" err="1" smtClean="0"/>
              <a:t>Minibatch</a:t>
            </a:r>
            <a:r>
              <a:rPr lang="en-US" dirty="0" smtClean="0"/>
              <a:t> gradient descent:</a:t>
            </a:r>
          </a:p>
          <a:p>
            <a:pPr lvl="2"/>
            <a:r>
              <a:rPr lang="en-US" sz="2600" dirty="0" smtClean="0"/>
              <a:t>Compute (noisy estimate of) gradient on small batch of data &amp; make step</a:t>
            </a:r>
          </a:p>
          <a:p>
            <a:pPr lvl="1"/>
            <a:r>
              <a:rPr lang="en-US" dirty="0" smtClean="0"/>
              <a:t>The Adam optimizer is very popular right now</a:t>
            </a:r>
          </a:p>
          <a:p>
            <a:pPr lvl="1"/>
            <a:r>
              <a:rPr lang="en-US" dirty="0" smtClean="0"/>
              <a:t>Start with a “big” learning rate and Anneal it</a:t>
            </a:r>
          </a:p>
          <a:p>
            <a:pPr lvl="1"/>
            <a:r>
              <a:rPr lang="en-US" dirty="0" smtClean="0"/>
              <a:t>Momentum: </a:t>
            </a:r>
            <a:r>
              <a:rPr lang="en-US" dirty="0"/>
              <a:t>Use </a:t>
            </a:r>
            <a:r>
              <a:rPr lang="en-US" dirty="0" err="1"/>
              <a:t>Nesterov</a:t>
            </a:r>
            <a:r>
              <a:rPr lang="en-US" dirty="0"/>
              <a:t> </a:t>
            </a:r>
            <a:r>
              <a:rPr lang="en-US" dirty="0" smtClean="0"/>
              <a:t>momentum [</a:t>
            </a:r>
            <a:r>
              <a:rPr lang="en-US" dirty="0" err="1" smtClean="0"/>
              <a:t>Sutskever</a:t>
            </a:r>
            <a:r>
              <a:rPr lang="en-US" dirty="0" smtClean="0"/>
              <a:t> ICML 2012]: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66" y="1163639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3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Annealing of Learning Rate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1388"/>
            <a:ext cx="8229600" cy="4883221"/>
          </a:xfrm>
        </p:spPr>
        <p:txBody>
          <a:bodyPr/>
          <a:lstStyle/>
          <a:p>
            <a:r>
              <a:rPr lang="en-US" dirty="0" smtClean="0"/>
              <a:t>Start large, slowly reduce</a:t>
            </a:r>
          </a:p>
          <a:p>
            <a:r>
              <a:rPr lang="en-US" dirty="0" smtClean="0"/>
              <a:t>Explore different scales of energy surface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52" y="2671126"/>
            <a:ext cx="4953001" cy="39582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91200" y="2899720"/>
            <a:ext cx="457200" cy="381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spcCol="0"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6882" y="1219200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758142" y="6164729"/>
            <a:ext cx="381000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43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E7C8DE-1ADE-0240-BD9D-D5F80E0DD2EB}" type="slidenum">
              <a:rPr lang="en-US"/>
              <a:pPr/>
              <a:t>45</a:t>
            </a:fld>
            <a:endParaRPr lang="en-US"/>
          </a:p>
        </p:txBody>
      </p:sp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56160" y="76333"/>
            <a:ext cx="8916480" cy="5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72815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600" b="1">
                <a:solidFill>
                  <a:srgbClr val="000080"/>
                </a:solidFill>
                <a:latin typeface="FreeSans" charset="0"/>
              </a:rPr>
              <a:t>OTHER THINGS GOOD TO KNOW</a:t>
            </a:r>
          </a:p>
        </p:txBody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208800" y="1081555"/>
            <a:ext cx="8916480" cy="165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3213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>
                <a:latin typeface="FreeSans" charset="0"/>
              </a:rPr>
              <a:t> Check gradients numerically by finite differences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4000"/>
            </a:pPr>
            <a:endParaRPr lang="en-US" sz="900">
              <a:latin typeface="FreeSans" charset="0"/>
            </a:endParaRP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>
                <a:latin typeface="FreeSans" charset="0"/>
              </a:rPr>
              <a:t> Visualize features (feature maps need to be uncorrelated) and have high variance.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</a:pPr>
            <a:endParaRPr lang="en-US" sz="2500">
              <a:latin typeface="FreeSans" charset="0"/>
            </a:endParaRPr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60" y="2657083"/>
            <a:ext cx="4561920" cy="304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5236" name="Text Box 4"/>
          <p:cNvSpPr txBox="1">
            <a:spLocks noChangeArrowheads="1"/>
          </p:cNvSpPr>
          <p:nvPr/>
        </p:nvSpPr>
        <p:spPr bwMode="auto">
          <a:xfrm rot="16200000">
            <a:off x="1329044" y="3820743"/>
            <a:ext cx="1451672" cy="39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0015" rIns="81631" bIns="4081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200" b="1">
                <a:latin typeface="FreeSans" charset="0"/>
              </a:rPr>
              <a:t>samples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3503520" y="5633872"/>
            <a:ext cx="2280960" cy="3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0015" rIns="81631" bIns="40816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200" b="1">
                <a:latin typeface="FreeSans" charset="0"/>
              </a:rPr>
              <a:t>hidden unit</a:t>
            </a: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76320" y="6014073"/>
            <a:ext cx="8709120" cy="70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0015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200" b="1">
                <a:solidFill>
                  <a:srgbClr val="FF0000"/>
                </a:solidFill>
                <a:latin typeface="FreeSans" charset="0"/>
              </a:rPr>
              <a:t>Good training:</a:t>
            </a:r>
            <a:r>
              <a:rPr lang="en-US" sz="2200">
                <a:solidFill>
                  <a:srgbClr val="FF0000"/>
                </a:solidFill>
                <a:latin typeface="FreeSans" charset="0"/>
              </a:rPr>
              <a:t> hidden units are sparse across samples 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200">
                <a:solidFill>
                  <a:srgbClr val="FF0000"/>
                </a:solidFill>
                <a:latin typeface="FreeSans" charset="0"/>
              </a:rPr>
              <a:t>                          and across features. </a:t>
            </a:r>
          </a:p>
        </p:txBody>
      </p:sp>
      <p:grpSp>
        <p:nvGrpSpPr>
          <p:cNvPr id="95239" name="Group 7"/>
          <p:cNvGrpSpPr>
            <a:grpSpLocks/>
          </p:cNvGrpSpPr>
          <p:nvPr/>
        </p:nvGrpSpPr>
        <p:grpSpPr bwMode="auto">
          <a:xfrm>
            <a:off x="7823520" y="6454761"/>
            <a:ext cx="1300320" cy="336995"/>
            <a:chOff x="5433" y="4482"/>
            <a:chExt cx="903" cy="234"/>
          </a:xfrm>
        </p:grpSpPr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5433" y="4482"/>
              <a:ext cx="848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defTabSz="414683" hangingPunct="0">
                <a:lnSpc>
                  <a:spcPct val="112000"/>
                </a:lnSpc>
                <a:buClr>
                  <a:srgbClr val="000000"/>
                </a:buClr>
                <a:buSzPct val="100000"/>
              </a:pPr>
              <a:r>
                <a:rPr lang="en-US" b="1" smtClean="0">
                  <a:latin typeface="Nice" charset="0"/>
                </a:rPr>
                <a:t>Ranzato</a:t>
              </a:r>
            </a:p>
          </p:txBody>
        </p:sp>
        <p:pic>
          <p:nvPicPr>
            <p:cNvPr id="9524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" y="4487"/>
              <a:ext cx="22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8591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41A5513-CD25-2D48-ACA1-6D30A00FABC6}" type="slidenum">
              <a:rPr lang="en-US"/>
              <a:pPr/>
              <a:t>46</a:t>
            </a:fld>
            <a:endParaRPr lang="en-US"/>
          </a:p>
        </p:txBody>
      </p:sp>
      <p:sp>
        <p:nvSpPr>
          <p:cNvPr id="96257" name="Text Box 1"/>
          <p:cNvSpPr txBox="1">
            <a:spLocks noChangeArrowheads="1"/>
          </p:cNvSpPr>
          <p:nvPr/>
        </p:nvSpPr>
        <p:spPr bwMode="auto">
          <a:xfrm>
            <a:off x="56160" y="76333"/>
            <a:ext cx="8916480" cy="5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72815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600" b="1">
                <a:solidFill>
                  <a:srgbClr val="000080"/>
                </a:solidFill>
                <a:latin typeface="FreeSans" charset="0"/>
              </a:rPr>
              <a:t>OTHER THINGS GOOD TO KNOW</a:t>
            </a:r>
          </a:p>
        </p:txBody>
      </p:sp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208800" y="1081555"/>
            <a:ext cx="8916480" cy="165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3213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>
                <a:latin typeface="FreeSans" charset="0"/>
              </a:rPr>
              <a:t> Check gradients numerically by finite differences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4000"/>
            </a:pPr>
            <a:endParaRPr lang="en-US" sz="900">
              <a:latin typeface="FreeSans" charset="0"/>
            </a:endParaRP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>
                <a:latin typeface="FreeSans" charset="0"/>
              </a:rPr>
              <a:t> Visualize features (feature maps need to be uncorrelated) and have high variance.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</a:pPr>
            <a:endParaRPr lang="en-US" sz="2500">
              <a:latin typeface="FreeSans" charset="0"/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60" y="2657083"/>
            <a:ext cx="4561920" cy="304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6260" name="Text Box 4"/>
          <p:cNvSpPr txBox="1">
            <a:spLocks noChangeArrowheads="1"/>
          </p:cNvSpPr>
          <p:nvPr/>
        </p:nvSpPr>
        <p:spPr bwMode="auto">
          <a:xfrm rot="16200000">
            <a:off x="1329044" y="3820743"/>
            <a:ext cx="1451672" cy="39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0015" rIns="81631" bIns="4081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200" b="1">
                <a:latin typeface="FreeSans" charset="0"/>
              </a:rPr>
              <a:t>samples</a:t>
            </a:r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3503520" y="5633872"/>
            <a:ext cx="2280960" cy="3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0015" rIns="81631" bIns="40816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200" b="1">
                <a:latin typeface="FreeSans" charset="0"/>
              </a:rPr>
              <a:t>hidden unit</a:t>
            </a: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76320" y="6014073"/>
            <a:ext cx="8709120" cy="70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0015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200" b="1">
                <a:solidFill>
                  <a:srgbClr val="FF0000"/>
                </a:solidFill>
                <a:latin typeface="FreeSans" charset="0"/>
              </a:rPr>
              <a:t>Bad training:</a:t>
            </a:r>
            <a:r>
              <a:rPr lang="en-US" sz="2200">
                <a:solidFill>
                  <a:srgbClr val="FF0000"/>
                </a:solidFill>
                <a:latin typeface="FreeSans" charset="0"/>
              </a:rPr>
              <a:t> many hidden units ignore the input and/or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200">
                <a:solidFill>
                  <a:srgbClr val="FF0000"/>
                </a:solidFill>
                <a:latin typeface="FreeSans" charset="0"/>
              </a:rPr>
              <a:t>                       exhibit strong correlations.</a:t>
            </a:r>
          </a:p>
        </p:txBody>
      </p:sp>
      <p:grpSp>
        <p:nvGrpSpPr>
          <p:cNvPr id="96263" name="Group 7"/>
          <p:cNvGrpSpPr>
            <a:grpSpLocks/>
          </p:cNvGrpSpPr>
          <p:nvPr/>
        </p:nvGrpSpPr>
        <p:grpSpPr bwMode="auto">
          <a:xfrm>
            <a:off x="7823520" y="6454761"/>
            <a:ext cx="1300320" cy="336995"/>
            <a:chOff x="5433" y="4482"/>
            <a:chExt cx="903" cy="234"/>
          </a:xfrm>
        </p:grpSpPr>
        <p:sp>
          <p:nvSpPr>
            <p:cNvPr id="96264" name="Text Box 8"/>
            <p:cNvSpPr txBox="1">
              <a:spLocks noChangeArrowheads="1"/>
            </p:cNvSpPr>
            <p:nvPr/>
          </p:nvSpPr>
          <p:spPr bwMode="auto">
            <a:xfrm>
              <a:off x="5433" y="4482"/>
              <a:ext cx="848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defTabSz="414683" hangingPunct="0">
                <a:lnSpc>
                  <a:spcPct val="112000"/>
                </a:lnSpc>
                <a:buClr>
                  <a:srgbClr val="000000"/>
                </a:buClr>
                <a:buSzPct val="100000"/>
              </a:pPr>
              <a:r>
                <a:rPr lang="en-US" b="1" smtClean="0">
                  <a:latin typeface="Nice" charset="0"/>
                </a:rPr>
                <a:t>Ranzato</a:t>
              </a:r>
            </a:p>
          </p:txBody>
        </p:sp>
        <p:pic>
          <p:nvPicPr>
            <p:cNvPr id="96265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" y="4487"/>
              <a:ext cx="22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35758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7CEEFA6-5D82-4D43-B701-00AF9DC5606A}" type="slidenum">
              <a:rPr lang="en-US"/>
              <a:pPr/>
              <a:t>47</a:t>
            </a:fld>
            <a:endParaRPr lang="en-US"/>
          </a:p>
        </p:txBody>
      </p:sp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56160" y="76333"/>
            <a:ext cx="8916480" cy="5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72815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600" b="1" dirty="0">
                <a:solidFill>
                  <a:srgbClr val="000080"/>
                </a:solidFill>
                <a:latin typeface="FreeSans" charset="0"/>
              </a:rPr>
              <a:t>OTHER THINGS GOOD TO KNOW</a:t>
            </a:r>
          </a:p>
        </p:txBody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208800" y="1081553"/>
            <a:ext cx="8916480" cy="1331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3213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 dirty="0">
                <a:latin typeface="FreeSans" charset="0"/>
              </a:rPr>
              <a:t> Check gradients numerically by finite differences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4000"/>
            </a:pPr>
            <a:endParaRPr lang="en-US" sz="900" dirty="0">
              <a:latin typeface="FreeSans" charset="0"/>
            </a:endParaRP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 dirty="0">
                <a:latin typeface="FreeSans" charset="0"/>
              </a:rPr>
              <a:t> Visualize features (feature maps need to be uncorrelated) and have high variance</a:t>
            </a:r>
            <a:r>
              <a:rPr lang="en-US" sz="2500" dirty="0" smtClean="0">
                <a:latin typeface="FreeSans" charset="0"/>
              </a:rPr>
              <a:t>.</a:t>
            </a:r>
            <a:endParaRPr lang="en-US" sz="2500" dirty="0">
              <a:latin typeface="FreeSans" charset="0"/>
            </a:endParaRP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56160" y="5419289"/>
            <a:ext cx="8709120" cy="39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0015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2200" b="1" dirty="0">
                <a:solidFill>
                  <a:srgbClr val="FF0000"/>
                </a:solidFill>
                <a:latin typeface="FreeSans" charset="0"/>
              </a:rPr>
              <a:t>Good training:</a:t>
            </a:r>
            <a:r>
              <a:rPr lang="en-US" sz="2200" dirty="0">
                <a:solidFill>
                  <a:srgbClr val="FF0000"/>
                </a:solidFill>
                <a:latin typeface="FreeSans" charset="0"/>
              </a:rPr>
              <a:t> learned filters exhibit structure and are uncorrelated. </a:t>
            </a:r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41" y="2900465"/>
            <a:ext cx="1908000" cy="191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601" y="2900465"/>
            <a:ext cx="1908000" cy="191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42" y="2900465"/>
            <a:ext cx="1908000" cy="191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728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2" y="2900465"/>
            <a:ext cx="1908000" cy="191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208801" y="2909105"/>
            <a:ext cx="1908000" cy="1908201"/>
          </a:xfrm>
          <a:prstGeom prst="rect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36" tIns="41469" rIns="82936" bIns="41469" anchor="ctr"/>
          <a:lstStyle/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mtClean="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2789281" y="2909105"/>
            <a:ext cx="1908000" cy="1908201"/>
          </a:xfrm>
          <a:prstGeom prst="rect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36" tIns="41469" rIns="82936" bIns="41469" anchor="ctr"/>
          <a:lstStyle/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mtClean="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4944962" y="2909105"/>
            <a:ext cx="1908000" cy="1908201"/>
          </a:xfrm>
          <a:prstGeom prst="rect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36" tIns="41469" rIns="82936" bIns="41469" anchor="ctr"/>
          <a:lstStyle/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mtClean="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97291" name="Rectangle 11"/>
          <p:cNvSpPr>
            <a:spLocks noChangeArrowheads="1"/>
          </p:cNvSpPr>
          <p:nvPr/>
        </p:nvSpPr>
        <p:spPr bwMode="auto">
          <a:xfrm>
            <a:off x="7067522" y="2910542"/>
            <a:ext cx="1908000" cy="1908200"/>
          </a:xfrm>
          <a:prstGeom prst="rect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36" tIns="41469" rIns="82936" bIns="41469" anchor="ctr"/>
          <a:lstStyle/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mtClean="0">
              <a:solidFill>
                <a:srgbClr val="000000"/>
              </a:solidFill>
              <a:cs typeface="DejaVu Sans" charset="0"/>
            </a:endParaRPr>
          </a:p>
        </p:txBody>
      </p:sp>
      <p:sp>
        <p:nvSpPr>
          <p:cNvPr id="97292" name="Text Box 12"/>
          <p:cNvSpPr txBox="1">
            <a:spLocks noChangeArrowheads="1"/>
          </p:cNvSpPr>
          <p:nvPr/>
        </p:nvSpPr>
        <p:spPr bwMode="auto">
          <a:xfrm>
            <a:off x="404641" y="2576431"/>
            <a:ext cx="14515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55215" rIns="81631" bIns="4081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>
                <a:latin typeface="FreeSans" charset="0"/>
              </a:rPr>
              <a:t>GOOD</a:t>
            </a:r>
          </a:p>
        </p:txBody>
      </p:sp>
      <p:sp>
        <p:nvSpPr>
          <p:cNvPr id="97293" name="Text Box 13"/>
          <p:cNvSpPr txBox="1">
            <a:spLocks noChangeArrowheads="1"/>
          </p:cNvSpPr>
          <p:nvPr/>
        </p:nvSpPr>
        <p:spPr bwMode="auto">
          <a:xfrm>
            <a:off x="5129281" y="2557709"/>
            <a:ext cx="14515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55215" rIns="81631" bIns="4081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>
                <a:latin typeface="FreeSans" charset="0"/>
              </a:rPr>
              <a:t>BAD</a:t>
            </a:r>
          </a:p>
        </p:txBody>
      </p:sp>
      <p:sp>
        <p:nvSpPr>
          <p:cNvPr id="97294" name="Text Box 14"/>
          <p:cNvSpPr txBox="1">
            <a:spLocks noChangeArrowheads="1"/>
          </p:cNvSpPr>
          <p:nvPr/>
        </p:nvSpPr>
        <p:spPr bwMode="auto">
          <a:xfrm>
            <a:off x="3049921" y="2576431"/>
            <a:ext cx="14515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55215" rIns="81631" bIns="4081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>
                <a:latin typeface="FreeSans" charset="0"/>
              </a:rPr>
              <a:t>BAD</a:t>
            </a:r>
          </a:p>
        </p:txBody>
      </p:sp>
      <p:sp>
        <p:nvSpPr>
          <p:cNvPr id="97295" name="Text Box 15"/>
          <p:cNvSpPr txBox="1">
            <a:spLocks noChangeArrowheads="1"/>
          </p:cNvSpPr>
          <p:nvPr/>
        </p:nvSpPr>
        <p:spPr bwMode="auto">
          <a:xfrm>
            <a:off x="7295041" y="2576431"/>
            <a:ext cx="14515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55215" rIns="81631" bIns="4081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>
                <a:latin typeface="FreeSans" charset="0"/>
              </a:rPr>
              <a:t>BAD</a:t>
            </a:r>
          </a:p>
        </p:txBody>
      </p:sp>
      <p:sp>
        <p:nvSpPr>
          <p:cNvPr id="97296" name="Text Box 16"/>
          <p:cNvSpPr txBox="1">
            <a:spLocks noChangeArrowheads="1"/>
          </p:cNvSpPr>
          <p:nvPr/>
        </p:nvSpPr>
        <p:spPr bwMode="auto">
          <a:xfrm>
            <a:off x="2980801" y="4797144"/>
            <a:ext cx="14515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55215" rIns="81631" bIns="4081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>
                <a:latin typeface="FreeSans" charset="0"/>
              </a:rPr>
              <a:t>too noisy</a:t>
            </a:r>
          </a:p>
        </p:txBody>
      </p:sp>
      <p:sp>
        <p:nvSpPr>
          <p:cNvPr id="97297" name="Text Box 17"/>
          <p:cNvSpPr txBox="1">
            <a:spLocks noChangeArrowheads="1"/>
          </p:cNvSpPr>
          <p:nvPr/>
        </p:nvSpPr>
        <p:spPr bwMode="auto">
          <a:xfrm>
            <a:off x="5136481" y="4797144"/>
            <a:ext cx="14515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55215" rIns="81631" bIns="4081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>
                <a:latin typeface="FreeSans" charset="0"/>
              </a:rPr>
              <a:t>too correlated</a:t>
            </a:r>
          </a:p>
        </p:txBody>
      </p:sp>
      <p:sp>
        <p:nvSpPr>
          <p:cNvPr id="97298" name="Text Box 18"/>
          <p:cNvSpPr txBox="1">
            <a:spLocks noChangeArrowheads="1"/>
          </p:cNvSpPr>
          <p:nvPr/>
        </p:nvSpPr>
        <p:spPr bwMode="auto">
          <a:xfrm>
            <a:off x="7325281" y="4797144"/>
            <a:ext cx="14515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55215" rIns="81631" bIns="4081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mtClean="0">
                <a:latin typeface="FreeSans" charset="0"/>
              </a:rPr>
              <a:t>lack structure</a:t>
            </a:r>
          </a:p>
        </p:txBody>
      </p:sp>
      <p:grpSp>
        <p:nvGrpSpPr>
          <p:cNvPr id="97299" name="Group 19"/>
          <p:cNvGrpSpPr>
            <a:grpSpLocks/>
          </p:cNvGrpSpPr>
          <p:nvPr/>
        </p:nvGrpSpPr>
        <p:grpSpPr bwMode="auto">
          <a:xfrm>
            <a:off x="7823520" y="6454761"/>
            <a:ext cx="1300320" cy="336995"/>
            <a:chOff x="5433" y="4482"/>
            <a:chExt cx="903" cy="234"/>
          </a:xfrm>
        </p:grpSpPr>
        <p:sp>
          <p:nvSpPr>
            <p:cNvPr id="97300" name="Text Box 20"/>
            <p:cNvSpPr txBox="1">
              <a:spLocks noChangeArrowheads="1"/>
            </p:cNvSpPr>
            <p:nvPr/>
          </p:nvSpPr>
          <p:spPr bwMode="auto">
            <a:xfrm>
              <a:off x="5433" y="4482"/>
              <a:ext cx="848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defTabSz="414683" hangingPunct="0">
                <a:lnSpc>
                  <a:spcPct val="112000"/>
                </a:lnSpc>
                <a:buClr>
                  <a:srgbClr val="000000"/>
                </a:buClr>
                <a:buSzPct val="100000"/>
              </a:pPr>
              <a:r>
                <a:rPr lang="en-US" b="1" smtClean="0">
                  <a:latin typeface="Nice" charset="0"/>
                </a:rPr>
                <a:t>Ranzato</a:t>
              </a:r>
            </a:p>
          </p:txBody>
        </p:sp>
        <p:pic>
          <p:nvPicPr>
            <p:cNvPr id="97301" name="Picture 2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" y="4487"/>
              <a:ext cx="22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11604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9682AF-48B0-5643-BD77-E8CB4A8C1A4D}" type="slidenum">
              <a:rPr lang="en-US"/>
              <a:pPr/>
              <a:t>48</a:t>
            </a:fld>
            <a:endParaRPr lang="en-US"/>
          </a:p>
        </p:txBody>
      </p:sp>
      <p:sp>
        <p:nvSpPr>
          <p:cNvPr id="98305" name="Text Box 1"/>
          <p:cNvSpPr txBox="1">
            <a:spLocks noChangeArrowheads="1"/>
          </p:cNvSpPr>
          <p:nvPr/>
        </p:nvSpPr>
        <p:spPr bwMode="auto">
          <a:xfrm>
            <a:off x="56160" y="76333"/>
            <a:ext cx="8916480" cy="5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72815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600" b="1">
                <a:solidFill>
                  <a:srgbClr val="000080"/>
                </a:solidFill>
                <a:latin typeface="FreeSans" charset="0"/>
              </a:rPr>
              <a:t>OTHER THINGS GOOD TO KNOW</a:t>
            </a:r>
          </a:p>
        </p:txBody>
      </p:sp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208800" y="1081556"/>
            <a:ext cx="8916480" cy="309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3213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 dirty="0">
                <a:latin typeface="FreeSans" charset="0"/>
              </a:rPr>
              <a:t> Check gradients numerically by finite differences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4000"/>
            </a:pPr>
            <a:endParaRPr lang="en-US" sz="900" dirty="0">
              <a:latin typeface="FreeSans" charset="0"/>
            </a:endParaRP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 dirty="0">
                <a:latin typeface="FreeSans" charset="0"/>
              </a:rPr>
              <a:t> Visualize features (feature maps need to be uncorrelated) and have high variance.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</a:pPr>
            <a:endParaRPr lang="en-US" sz="900" dirty="0">
              <a:latin typeface="FreeSans" charset="0"/>
            </a:endParaRP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 dirty="0">
                <a:latin typeface="FreeSans" charset="0"/>
              </a:rPr>
              <a:t> Measure error on both training and validation set.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4000"/>
            </a:pPr>
            <a:endParaRPr lang="en-US" sz="900" dirty="0">
              <a:latin typeface="FreeSans" charset="0"/>
            </a:endParaRP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 dirty="0">
                <a:latin typeface="FreeSans" charset="0"/>
              </a:rPr>
              <a:t> </a:t>
            </a:r>
            <a:r>
              <a:rPr lang="en-US" sz="2500" b="1" dirty="0" smtClean="0">
                <a:latin typeface="FreeSans" charset="0"/>
              </a:rPr>
              <a:t>Before wasting a lot of time: </a:t>
            </a:r>
            <a:r>
              <a:rPr lang="en-US" sz="2500" dirty="0" smtClean="0">
                <a:latin typeface="FreeSans" charset="0"/>
              </a:rPr>
              <a:t>Test </a:t>
            </a:r>
            <a:r>
              <a:rPr lang="en-US" sz="2500" dirty="0">
                <a:latin typeface="FreeSans" charset="0"/>
              </a:rPr>
              <a:t>on a small subset of the data and check the error → 0.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</a:pPr>
            <a:endParaRPr lang="en-US" sz="2500" dirty="0">
              <a:latin typeface="FreeSans" charset="0"/>
            </a:endParaRPr>
          </a:p>
        </p:txBody>
      </p:sp>
      <p:grpSp>
        <p:nvGrpSpPr>
          <p:cNvPr id="98307" name="Group 3"/>
          <p:cNvGrpSpPr>
            <a:grpSpLocks/>
          </p:cNvGrpSpPr>
          <p:nvPr/>
        </p:nvGrpSpPr>
        <p:grpSpPr bwMode="auto">
          <a:xfrm>
            <a:off x="7823520" y="6454761"/>
            <a:ext cx="1300320" cy="336995"/>
            <a:chOff x="5433" y="4482"/>
            <a:chExt cx="903" cy="234"/>
          </a:xfrm>
        </p:grpSpPr>
        <p:sp>
          <p:nvSpPr>
            <p:cNvPr id="98308" name="Text Box 4"/>
            <p:cNvSpPr txBox="1">
              <a:spLocks noChangeArrowheads="1"/>
            </p:cNvSpPr>
            <p:nvPr/>
          </p:nvSpPr>
          <p:spPr bwMode="auto">
            <a:xfrm>
              <a:off x="5433" y="4482"/>
              <a:ext cx="848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defTabSz="414683" hangingPunct="0">
                <a:lnSpc>
                  <a:spcPct val="112000"/>
                </a:lnSpc>
                <a:buClr>
                  <a:srgbClr val="000000"/>
                </a:buClr>
                <a:buSzPct val="100000"/>
              </a:pPr>
              <a:r>
                <a:rPr lang="en-US" b="1" smtClean="0">
                  <a:latin typeface="Nice" charset="0"/>
                </a:rPr>
                <a:t>Ranzato</a:t>
              </a:r>
            </a:p>
          </p:txBody>
        </p:sp>
        <p:pic>
          <p:nvPicPr>
            <p:cNvPr id="9830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" y="4487"/>
              <a:ext cx="22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45866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290BDF1-AB3F-0A43-B3A9-B0C568CCDB98}" type="slidenum">
              <a:rPr lang="en-US"/>
              <a:pPr/>
              <a:t>49</a:t>
            </a:fld>
            <a:endParaRPr lang="en-US"/>
          </a:p>
        </p:txBody>
      </p:sp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56160" y="76333"/>
            <a:ext cx="8916480" cy="5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72815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 defTabSz="414683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3600" b="1" dirty="0">
                <a:solidFill>
                  <a:srgbClr val="000080"/>
                </a:solidFill>
                <a:latin typeface="FreeSans" charset="0"/>
              </a:rPr>
              <a:t>WHAT IF IT DOES NOT WORK?</a:t>
            </a:r>
          </a:p>
        </p:txBody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208800" y="1081553"/>
            <a:ext cx="8916480" cy="502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63213" rIns="81631" bIns="4081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4318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 marL="6477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 dirty="0">
                <a:latin typeface="FreeSans" charset="0"/>
              </a:rPr>
              <a:t> Training diverges:</a:t>
            </a:r>
          </a:p>
          <a:p>
            <a:pPr lvl="1" defTabSz="414683" hangingPunct="0">
              <a:lnSpc>
                <a:spcPct val="93000"/>
              </a:lnSpc>
              <a:buClr>
                <a:srgbClr val="000000"/>
              </a:buClr>
              <a:buSzPct val="43000"/>
              <a:buBlip>
                <a:blip r:embed="rId3"/>
              </a:buBlip>
            </a:pPr>
            <a:r>
              <a:rPr lang="en-US" sz="2200" dirty="0">
                <a:latin typeface="FreeSans" charset="0"/>
              </a:rPr>
              <a:t>Learning rate may be too large → decrease learning rate</a:t>
            </a:r>
          </a:p>
          <a:p>
            <a:pPr lvl="1" defTabSz="414683" hangingPunct="0">
              <a:lnSpc>
                <a:spcPct val="93000"/>
              </a:lnSpc>
              <a:buClr>
                <a:srgbClr val="000000"/>
              </a:buClr>
              <a:buSzPct val="43000"/>
              <a:buBlip>
                <a:blip r:embed="rId3"/>
              </a:buBlip>
            </a:pPr>
            <a:r>
              <a:rPr lang="en-US" sz="2200" dirty="0">
                <a:latin typeface="FreeSans" charset="0"/>
              </a:rPr>
              <a:t>BPROP is buggy → numerical gradient checking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4000"/>
            </a:pPr>
            <a:endParaRPr lang="en-US" sz="900" dirty="0">
              <a:latin typeface="FreeSans" charset="0"/>
            </a:endParaRP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104000"/>
            </a:pPr>
            <a:endParaRPr lang="en-US" sz="900" dirty="0">
              <a:latin typeface="FreeSans" charset="0"/>
            </a:endParaRP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 dirty="0">
                <a:latin typeface="FreeSans" charset="0"/>
              </a:rPr>
              <a:t> Network is underperforming</a:t>
            </a:r>
          </a:p>
          <a:p>
            <a:pPr lvl="1" defTabSz="414683" hangingPunct="0">
              <a:lnSpc>
                <a:spcPct val="93000"/>
              </a:lnSpc>
              <a:buClr>
                <a:srgbClr val="000000"/>
              </a:buClr>
              <a:buSzPct val="43000"/>
              <a:buBlip>
                <a:blip r:embed="rId3"/>
              </a:buBlip>
            </a:pPr>
            <a:r>
              <a:rPr lang="en-US" sz="2200" dirty="0" smtClean="0">
                <a:latin typeface="FreeSans" charset="0"/>
              </a:rPr>
              <a:t>make </a:t>
            </a:r>
            <a:r>
              <a:rPr lang="en-US" sz="2200" dirty="0">
                <a:latin typeface="FreeSans" charset="0"/>
              </a:rPr>
              <a:t>net larger</a:t>
            </a:r>
          </a:p>
          <a:p>
            <a:pPr lvl="1" defTabSz="414683" hangingPunct="0">
              <a:lnSpc>
                <a:spcPct val="93000"/>
              </a:lnSpc>
              <a:buClr>
                <a:srgbClr val="000000"/>
              </a:buClr>
              <a:buSzPct val="43000"/>
              <a:buBlip>
                <a:blip r:embed="rId3"/>
              </a:buBlip>
            </a:pPr>
            <a:r>
              <a:rPr lang="en-US" sz="2200" dirty="0">
                <a:latin typeface="FreeSans" charset="0"/>
              </a:rPr>
              <a:t>Visualize hidden units/</a:t>
            </a:r>
            <a:r>
              <a:rPr lang="en-US" sz="2200" dirty="0" err="1">
                <a:latin typeface="FreeSans" charset="0"/>
              </a:rPr>
              <a:t>params</a:t>
            </a:r>
            <a:r>
              <a:rPr lang="en-US" sz="2200" dirty="0">
                <a:latin typeface="FreeSans" charset="0"/>
              </a:rPr>
              <a:t> → fix </a:t>
            </a:r>
            <a:r>
              <a:rPr lang="en-US" sz="2200" dirty="0" err="1">
                <a:latin typeface="FreeSans" charset="0"/>
              </a:rPr>
              <a:t>optmization</a:t>
            </a:r>
            <a:r>
              <a:rPr lang="en-US" sz="2200" dirty="0">
                <a:latin typeface="FreeSans" charset="0"/>
              </a:rPr>
              <a:t>	</a:t>
            </a:r>
          </a:p>
          <a:p>
            <a:pPr lvl="1" defTabSz="414683" hangingPunct="0">
              <a:lnSpc>
                <a:spcPct val="93000"/>
              </a:lnSpc>
              <a:buClr>
                <a:srgbClr val="000000"/>
              </a:buClr>
              <a:buSzPct val="104000"/>
            </a:pPr>
            <a:endParaRPr lang="en-US" sz="900" dirty="0">
              <a:latin typeface="FreeSans" charset="0"/>
            </a:endParaRP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  <a:buBlip>
                <a:blip r:embed="rId3"/>
              </a:buBlip>
            </a:pPr>
            <a:r>
              <a:rPr lang="en-US" sz="2500" dirty="0">
                <a:latin typeface="FreeSans" charset="0"/>
              </a:rPr>
              <a:t> Network is too slow</a:t>
            </a:r>
          </a:p>
          <a:p>
            <a:pPr lvl="1" defTabSz="414683" hangingPunct="0">
              <a:lnSpc>
                <a:spcPct val="93000"/>
              </a:lnSpc>
              <a:buClr>
                <a:srgbClr val="000000"/>
              </a:buClr>
              <a:buSzPct val="43000"/>
              <a:buBlip>
                <a:blip r:embed="rId3"/>
              </a:buBlip>
            </a:pPr>
            <a:r>
              <a:rPr lang="en-US" sz="2200" dirty="0" smtClean="0">
                <a:latin typeface="FreeSans" charset="0"/>
              </a:rPr>
              <a:t>GPU, </a:t>
            </a:r>
            <a:r>
              <a:rPr lang="en-US" sz="2200" dirty="0" err="1" smtClean="0">
                <a:latin typeface="FreeSans" charset="0"/>
              </a:rPr>
              <a:t>distrib</a:t>
            </a:r>
            <a:r>
              <a:rPr lang="en-US" sz="2200" dirty="0">
                <a:latin typeface="FreeSans" charset="0"/>
              </a:rPr>
              <a:t>. framework, make net smaller </a:t>
            </a:r>
          </a:p>
          <a:p>
            <a:pPr defTabSz="414683" hangingPunct="0">
              <a:lnSpc>
                <a:spcPct val="93000"/>
              </a:lnSpc>
              <a:buClr>
                <a:srgbClr val="000000"/>
              </a:buClr>
              <a:buSzPct val="37000"/>
            </a:pPr>
            <a:endParaRPr lang="en-US" sz="2500" dirty="0">
              <a:latin typeface="FreeSans" charset="0"/>
            </a:endParaRPr>
          </a:p>
        </p:txBody>
      </p:sp>
      <p:grpSp>
        <p:nvGrpSpPr>
          <p:cNvPr id="99331" name="Group 3"/>
          <p:cNvGrpSpPr>
            <a:grpSpLocks/>
          </p:cNvGrpSpPr>
          <p:nvPr/>
        </p:nvGrpSpPr>
        <p:grpSpPr bwMode="auto">
          <a:xfrm>
            <a:off x="7823520" y="6454761"/>
            <a:ext cx="1300320" cy="336995"/>
            <a:chOff x="5433" y="4482"/>
            <a:chExt cx="903" cy="234"/>
          </a:xfrm>
        </p:grpSpPr>
        <p:sp>
          <p:nvSpPr>
            <p:cNvPr id="99332" name="Text Box 4"/>
            <p:cNvSpPr txBox="1">
              <a:spLocks noChangeArrowheads="1"/>
            </p:cNvSpPr>
            <p:nvPr/>
          </p:nvSpPr>
          <p:spPr bwMode="auto">
            <a:xfrm>
              <a:off x="5433" y="4482"/>
              <a:ext cx="848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defTabSz="414683" hangingPunct="0">
                <a:lnSpc>
                  <a:spcPct val="112000"/>
                </a:lnSpc>
                <a:buClr>
                  <a:srgbClr val="000000"/>
                </a:buClr>
                <a:buSzPct val="100000"/>
              </a:pPr>
              <a:r>
                <a:rPr lang="en-US" b="1" smtClean="0">
                  <a:latin typeface="Nice" charset="0"/>
                </a:rPr>
                <a:t>Ranzato</a:t>
              </a:r>
            </a:p>
          </p:txBody>
        </p:sp>
        <p:pic>
          <p:nvPicPr>
            <p:cNvPr id="9933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" y="4487"/>
              <a:ext cx="22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82203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Invariance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96882" y="1146687"/>
            <a:ext cx="8621486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16200000">
            <a:off x="-423409" y="5073424"/>
            <a:ext cx="1431594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  <a:latin typeface="Adobe Caslon Pro"/>
                <a:cs typeface="Adobe Caslon Pro"/>
              </a:rPr>
              <a:t>Layer 1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4014592" y="5081517"/>
            <a:ext cx="1431594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  <a:latin typeface="Adobe Caslon Pro"/>
                <a:cs typeface="Adobe Caslon Pro"/>
              </a:rPr>
              <a:t>Layer 7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4010955" y="2354192"/>
            <a:ext cx="1441238" cy="584689"/>
          </a:xfrm>
          <a:prstGeom prst="rect">
            <a:avLst/>
          </a:prstGeom>
        </p:spPr>
        <p:txBody>
          <a:bodyPr wrap="none" lIns="91350" tIns="45677" rIns="91350" bIns="45677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  <a:latin typeface="Adobe Caslon Pro"/>
                <a:cs typeface="Adobe Caslon Pro"/>
              </a:rPr>
              <a:t>Output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08" y="1407651"/>
            <a:ext cx="3706977" cy="2544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3" y="4073295"/>
            <a:ext cx="3700482" cy="2539997"/>
          </a:xfrm>
          <a:prstGeom prst="rect">
            <a:avLst/>
          </a:prstGeom>
        </p:spPr>
      </p:pic>
      <p:pic>
        <p:nvPicPr>
          <p:cNvPr id="14" name="Picture 13" descr="rotate_im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6" y="1479795"/>
            <a:ext cx="3729948" cy="2340864"/>
          </a:xfrm>
          <a:prstGeom prst="rect">
            <a:avLst/>
          </a:prstGeom>
        </p:spPr>
      </p:pic>
      <p:pic>
        <p:nvPicPr>
          <p:cNvPr id="15" name="Picture 14" descr="rotate_dist_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7" y="4073295"/>
            <a:ext cx="3672817" cy="25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4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We looked at various invariances:</a:t>
            </a:r>
          </a:p>
          <a:p>
            <a:pPr lvl="1"/>
            <a:r>
              <a:rPr lang="en-US" dirty="0" smtClean="0"/>
              <a:t>Translation (pretty good)</a:t>
            </a:r>
          </a:p>
          <a:p>
            <a:pPr lvl="1"/>
            <a:r>
              <a:rPr lang="en-US" dirty="0" smtClean="0"/>
              <a:t>Scale (pretty good)</a:t>
            </a:r>
          </a:p>
          <a:p>
            <a:pPr lvl="1"/>
            <a:r>
              <a:rPr lang="en-US" dirty="0" smtClean="0"/>
              <a:t>Rotation (not so good)</a:t>
            </a:r>
          </a:p>
          <a:p>
            <a:r>
              <a:rPr lang="en-US" dirty="0" smtClean="0"/>
              <a:t>The structure of very deep models:</a:t>
            </a:r>
          </a:p>
          <a:p>
            <a:pPr lvl="1"/>
            <a:r>
              <a:rPr lang="en-US" dirty="0" err="1" smtClean="0"/>
              <a:t>GoogleNet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endParaRPr lang="en-US" dirty="0" smtClean="0"/>
          </a:p>
          <a:p>
            <a:r>
              <a:rPr lang="en-US" dirty="0" smtClean="0"/>
              <a:t>How to visualize the features:</a:t>
            </a:r>
          </a:p>
          <a:p>
            <a:pPr lvl="1"/>
            <a:r>
              <a:rPr lang="en-US" dirty="0" err="1" smtClean="0"/>
              <a:t>Deconvolution</a:t>
            </a:r>
            <a:endParaRPr lang="en-US" dirty="0" smtClean="0"/>
          </a:p>
          <a:p>
            <a:pPr lvl="1"/>
            <a:r>
              <a:rPr lang="en-US" dirty="0" smtClean="0"/>
              <a:t>Gradient descent back to the pixels</a:t>
            </a:r>
          </a:p>
          <a:p>
            <a:r>
              <a:rPr lang="en-US" dirty="0" smtClean="0"/>
              <a:t>Adversarial examples</a:t>
            </a:r>
          </a:p>
          <a:p>
            <a:pPr lvl="1"/>
            <a:r>
              <a:rPr lang="en-US" dirty="0" smtClean="0"/>
              <a:t>Using the network (gradients)</a:t>
            </a:r>
          </a:p>
          <a:p>
            <a:pPr lvl="1"/>
            <a:r>
              <a:rPr lang="en-US" dirty="0" smtClean="0"/>
              <a:t>Universal adversarial examples: Keep moving in directions away from gradient for each image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 training tips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54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References (mostly historical)</a:t>
            </a:r>
            <a:br>
              <a:rPr lang="en-US" dirty="0" smtClean="0"/>
            </a:br>
            <a:r>
              <a:rPr lang="en-US" sz="2700" dirty="0" smtClean="0"/>
              <a:t>(which may or may not be related to the slides!)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600" dirty="0" smtClean="0"/>
              <a:t>K</a:t>
            </a:r>
            <a:r>
              <a:rPr lang="en-US" sz="1600" dirty="0"/>
              <a:t>. Fukushima: "</a:t>
            </a:r>
            <a:r>
              <a:rPr lang="en-US" sz="1600" dirty="0" err="1"/>
              <a:t>Neocognitron</a:t>
            </a:r>
            <a:r>
              <a:rPr lang="en-US" sz="1600" dirty="0"/>
              <a:t>: A self-organizing neural network model for a mechanism of pattern recognition unaffected by shift in position", Biological Cybernetics, 36[4], pp. 193-202 (April 1980)</a:t>
            </a:r>
            <a:r>
              <a:rPr lang="en-US" sz="1600" dirty="0" smtClean="0"/>
              <a:t>. </a:t>
            </a:r>
            <a:r>
              <a:rPr lang="en-US" sz="1600" dirty="0">
                <a:hlinkClick r:id="rId2"/>
              </a:rPr>
              <a:t>http://www.scholarpedia.org/article/</a:t>
            </a:r>
            <a:r>
              <a:rPr lang="en-US" sz="1600" dirty="0" smtClean="0">
                <a:hlinkClick r:id="rId2"/>
              </a:rPr>
              <a:t>Neocognitron</a:t>
            </a:r>
            <a:endParaRPr lang="en-US" sz="1600" dirty="0"/>
          </a:p>
          <a:p>
            <a:r>
              <a:rPr lang="en-US" sz="1600" dirty="0"/>
              <a:t>Y. </a:t>
            </a:r>
            <a:r>
              <a:rPr lang="en-US" sz="1600" dirty="0" err="1"/>
              <a:t>LeCun</a:t>
            </a:r>
            <a:r>
              <a:rPr lang="en-US" sz="1600" dirty="0"/>
              <a:t>, L. </a:t>
            </a:r>
            <a:r>
              <a:rPr lang="en-US" sz="1600" dirty="0" err="1"/>
              <a:t>Bottou</a:t>
            </a:r>
            <a:r>
              <a:rPr lang="en-US" sz="1600" dirty="0"/>
              <a:t>, Y. </a:t>
            </a:r>
            <a:r>
              <a:rPr lang="en-US" sz="1600" dirty="0" err="1"/>
              <a:t>Bengio</a:t>
            </a:r>
            <a:r>
              <a:rPr lang="en-US" sz="1600" dirty="0"/>
              <a:t> and P. </a:t>
            </a:r>
            <a:r>
              <a:rPr lang="en-US" sz="1600" dirty="0" err="1"/>
              <a:t>Haffner</a:t>
            </a:r>
            <a:r>
              <a:rPr lang="en-US" sz="1600" dirty="0"/>
              <a:t>: Gradient-Based Learning Applied to Document Recognition, Proceedings of the IEEE, 86(11):2278-2324, November </a:t>
            </a:r>
            <a:r>
              <a:rPr lang="en-US" sz="1600" dirty="0" smtClean="0"/>
              <a:t>1998</a:t>
            </a:r>
          </a:p>
          <a:p>
            <a:r>
              <a:rPr lang="en-US" sz="1600" dirty="0"/>
              <a:t>Hinton, G. E. and </a:t>
            </a:r>
            <a:r>
              <a:rPr lang="en-US" sz="1600" dirty="0" err="1"/>
              <a:t>Salakhutdinov</a:t>
            </a:r>
            <a:r>
              <a:rPr lang="en-US" sz="1600" dirty="0"/>
              <a:t>, R. R., Reducing the dimensionality of data with neural networks. Science, Vol. 313. no. 5786, pp. 504 - 507, 28 July 2006.</a:t>
            </a:r>
            <a:endParaRPr lang="en-US" sz="1600" dirty="0">
              <a:solidFill>
                <a:srgbClr val="FFFFFF"/>
              </a:solidFill>
              <a:latin typeface="Adobe Caslon Pro" charset="0"/>
            </a:endParaRPr>
          </a:p>
          <a:p>
            <a:r>
              <a:rPr lang="en-US" sz="1600" dirty="0" smtClean="0"/>
              <a:t>Y</a:t>
            </a:r>
            <a:r>
              <a:rPr lang="en-US" sz="1600" dirty="0"/>
              <a:t>-</a:t>
            </a:r>
            <a:r>
              <a:rPr lang="en-US" sz="1600" dirty="0" err="1"/>
              <a:t>Lan</a:t>
            </a:r>
            <a:r>
              <a:rPr lang="en-US" sz="1600" dirty="0"/>
              <a:t> </a:t>
            </a:r>
            <a:r>
              <a:rPr lang="en-US" sz="1600" dirty="0" err="1"/>
              <a:t>Boureau</a:t>
            </a:r>
            <a:r>
              <a:rPr lang="en-US" sz="1600" dirty="0"/>
              <a:t>, Jean Ponce, and </a:t>
            </a:r>
            <a:r>
              <a:rPr lang="en-US" sz="1600" dirty="0" err="1"/>
              <a:t>Yann</a:t>
            </a:r>
            <a:r>
              <a:rPr lang="en-US" sz="1600" dirty="0"/>
              <a:t> </a:t>
            </a:r>
            <a:r>
              <a:rPr lang="en-US" sz="1600" dirty="0" err="1"/>
              <a:t>LeCun</a:t>
            </a:r>
            <a:r>
              <a:rPr lang="en-US" sz="1600" dirty="0"/>
              <a:t>, A theoretical analysis of feature pooling in vision algorithms, Proc. International Conference on Machine learning (ICML'10), 2010 </a:t>
            </a:r>
          </a:p>
          <a:p>
            <a:r>
              <a:rPr lang="en-US" sz="1600" dirty="0"/>
              <a:t>Q.V. Le, J. </a:t>
            </a:r>
            <a:r>
              <a:rPr lang="en-US" sz="1600" dirty="0" err="1"/>
              <a:t>Ngiam</a:t>
            </a:r>
            <a:r>
              <a:rPr lang="en-US" sz="1600" dirty="0"/>
              <a:t>, Z. Chen, D. Chia, P. </a:t>
            </a:r>
            <a:r>
              <a:rPr lang="en-US" sz="1600" dirty="0" err="1"/>
              <a:t>Koh</a:t>
            </a:r>
            <a:r>
              <a:rPr lang="en-US" sz="1600" dirty="0"/>
              <a:t>, A.Y. Ng , Tiled Convolutional Neural Networks. NIPS, </a:t>
            </a:r>
            <a:r>
              <a:rPr lang="en-US" sz="1600" dirty="0" smtClean="0"/>
              <a:t>2010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latin typeface="Adobe Caslon Pro" charset="0"/>
                <a:hlinkClick r:id="rId3"/>
              </a:rPr>
              <a:t>http://ai.stanford.edu/~quocle/</a:t>
            </a:r>
            <a:r>
              <a:rPr lang="en-US" sz="1600" dirty="0" smtClean="0">
                <a:solidFill>
                  <a:srgbClr val="FFFFFF"/>
                </a:solidFill>
                <a:latin typeface="Adobe Caslon Pro" charset="0"/>
                <a:hlinkClick r:id="rId3"/>
              </a:rPr>
              <a:t>TCNNweb</a:t>
            </a:r>
            <a:endParaRPr lang="en-US" sz="1600" dirty="0" smtClean="0">
              <a:solidFill>
                <a:srgbClr val="FFFFFF"/>
              </a:solidFill>
              <a:latin typeface="Adobe Caslon Pro" charset="0"/>
            </a:endParaRPr>
          </a:p>
          <a:p>
            <a:r>
              <a:rPr lang="en-US" sz="1600" dirty="0" smtClean="0"/>
              <a:t>Matthew </a:t>
            </a:r>
            <a:r>
              <a:rPr lang="en-US" sz="1600" dirty="0"/>
              <a:t>D. </a:t>
            </a:r>
            <a:r>
              <a:rPr lang="en-US" sz="1600" dirty="0" err="1"/>
              <a:t>Zeiler</a:t>
            </a:r>
            <a:r>
              <a:rPr lang="en-US" sz="1600" dirty="0"/>
              <a:t>, Graham W. Taylor, and Rob Fergus, Adaptive </a:t>
            </a:r>
            <a:r>
              <a:rPr lang="en-US" sz="1600" dirty="0" err="1"/>
              <a:t>Deconvolutional</a:t>
            </a:r>
            <a:r>
              <a:rPr lang="en-US" sz="1600" dirty="0"/>
              <a:t> Networks for Mid and High Level Feature Learning, International Conference on Computer Vision(November 6-13, 2011</a:t>
            </a:r>
            <a:r>
              <a:rPr lang="en-US" sz="1600" dirty="0" smtClean="0"/>
              <a:t>)</a:t>
            </a:r>
          </a:p>
          <a:p>
            <a:r>
              <a:rPr lang="en-US" sz="1600" dirty="0" err="1"/>
              <a:t>Ruslan</a:t>
            </a:r>
            <a:r>
              <a:rPr lang="en-US" sz="1600" dirty="0"/>
              <a:t> </a:t>
            </a:r>
            <a:r>
              <a:rPr lang="en-US" sz="1600" dirty="0" err="1"/>
              <a:t>Salakhutdinov</a:t>
            </a:r>
            <a:r>
              <a:rPr lang="en-US" sz="1600" dirty="0"/>
              <a:t> and Geoffrey Hinton, Deep Boltzmann Machines, 12th International Conference on Artificial Intelligence and Statistics (2009)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Hinton, G. E., </a:t>
            </a:r>
            <a:r>
              <a:rPr lang="en-US" sz="1600" dirty="0" err="1"/>
              <a:t>Krizhevsky</a:t>
            </a:r>
            <a:r>
              <a:rPr lang="en-US" sz="1600" dirty="0"/>
              <a:t>, A. and Wang, S, Transforming Auto-encoders. ICANN-11: International Conference on Artificial Neural Networks, 2011</a:t>
            </a:r>
          </a:p>
          <a:p>
            <a:r>
              <a:rPr lang="en-US" sz="1600" dirty="0"/>
              <a:t>Q.V. Le, M.A. </a:t>
            </a:r>
            <a:r>
              <a:rPr lang="en-US" sz="1600" dirty="0" err="1"/>
              <a:t>Ranzato</a:t>
            </a:r>
            <a:r>
              <a:rPr lang="en-US" sz="1600" dirty="0"/>
              <a:t>, R. </a:t>
            </a:r>
            <a:r>
              <a:rPr lang="en-US" sz="1600" dirty="0" err="1"/>
              <a:t>Monga</a:t>
            </a:r>
            <a:r>
              <a:rPr lang="en-US" sz="1600" dirty="0"/>
              <a:t>, M. Devin, K. Chen, G.S. </a:t>
            </a:r>
            <a:r>
              <a:rPr lang="en-US" sz="1600" dirty="0" err="1"/>
              <a:t>Corrado</a:t>
            </a:r>
            <a:r>
              <a:rPr lang="en-US" sz="1600" dirty="0"/>
              <a:t>, J. Dean, A.Y. Ng., Building high-level features using large scale unsupervised learning. ICML, </a:t>
            </a:r>
            <a:r>
              <a:rPr lang="en-US" sz="1600"/>
              <a:t>2012</a:t>
            </a:r>
            <a:r>
              <a:rPr lang="en-US" sz="1600" smtClean="0"/>
              <a:t>.</a:t>
            </a:r>
            <a:endParaRPr lang="en-US" sz="1600" dirty="0"/>
          </a:p>
          <a:p>
            <a:r>
              <a:rPr lang="en-US" sz="1600" dirty="0"/>
              <a:t>Christian </a:t>
            </a:r>
            <a:r>
              <a:rPr lang="en-US" sz="1600" dirty="0" err="1"/>
              <a:t>Szegedy</a:t>
            </a:r>
            <a:r>
              <a:rPr lang="en-US" sz="1600" dirty="0"/>
              <a:t>, </a:t>
            </a:r>
            <a:r>
              <a:rPr lang="en-US" sz="1600" dirty="0" err="1"/>
              <a:t>Wojciech</a:t>
            </a:r>
            <a:r>
              <a:rPr lang="en-US" sz="1600" dirty="0"/>
              <a:t> </a:t>
            </a:r>
            <a:r>
              <a:rPr lang="en-US" sz="1600" dirty="0" err="1"/>
              <a:t>Zaremba</a:t>
            </a:r>
            <a:r>
              <a:rPr lang="en-US" sz="1600" dirty="0"/>
              <a:t>, </a:t>
            </a:r>
            <a:r>
              <a:rPr lang="en-US" sz="1600" dirty="0" err="1"/>
              <a:t>Ilya</a:t>
            </a:r>
            <a:r>
              <a:rPr lang="en-US" sz="1600" dirty="0"/>
              <a:t> </a:t>
            </a:r>
            <a:r>
              <a:rPr lang="en-US" sz="1600" dirty="0" err="1"/>
              <a:t>Sutskever</a:t>
            </a:r>
            <a:r>
              <a:rPr lang="en-US" sz="1600" dirty="0"/>
              <a:t>, Joan </a:t>
            </a:r>
            <a:r>
              <a:rPr lang="en-US" sz="1600" dirty="0" err="1"/>
              <a:t>Bruna</a:t>
            </a:r>
            <a:r>
              <a:rPr lang="en-US" sz="1600" dirty="0"/>
              <a:t>, </a:t>
            </a:r>
            <a:r>
              <a:rPr lang="en-US" sz="1600" dirty="0" err="1"/>
              <a:t>Dumitru</a:t>
            </a:r>
            <a:r>
              <a:rPr lang="en-US" sz="1600" dirty="0"/>
              <a:t> </a:t>
            </a:r>
            <a:r>
              <a:rPr lang="en-US" sz="1600" dirty="0" err="1"/>
              <a:t>Erhan</a:t>
            </a:r>
            <a:r>
              <a:rPr lang="en-US" sz="1600" dirty="0"/>
              <a:t>, Ian </a:t>
            </a:r>
            <a:r>
              <a:rPr lang="en-US" sz="1600" dirty="0" err="1"/>
              <a:t>Goodfellow</a:t>
            </a:r>
            <a:r>
              <a:rPr lang="en-US" sz="1600" dirty="0"/>
              <a:t>, Rob </a:t>
            </a:r>
            <a:r>
              <a:rPr lang="en-US" sz="1600" dirty="0" smtClean="0"/>
              <a:t>Fergus (2013)  </a:t>
            </a:r>
            <a:r>
              <a:rPr lang="en-US" sz="1600" dirty="0"/>
              <a:t>Intriguing properties of neural </a:t>
            </a:r>
            <a:r>
              <a:rPr lang="en-US" sz="1600" dirty="0" smtClean="0"/>
              <a:t>networks. </a:t>
            </a:r>
            <a:r>
              <a:rPr lang="nb-NO" sz="1600" dirty="0"/>
              <a:t>arXiv:1312.6199v4 </a:t>
            </a:r>
            <a:endParaRPr lang="nb-NO" sz="1600" dirty="0" smtClean="0"/>
          </a:p>
          <a:p>
            <a:r>
              <a:rPr lang="nb-NO" sz="1600" dirty="0"/>
              <a:t>Anh Nguyen, Jason </a:t>
            </a:r>
            <a:r>
              <a:rPr lang="nb-NO" sz="1600" dirty="0" err="1"/>
              <a:t>Yosinski</a:t>
            </a:r>
            <a:r>
              <a:rPr lang="nb-NO" sz="1600" dirty="0"/>
              <a:t>, Jeff </a:t>
            </a:r>
            <a:r>
              <a:rPr lang="nb-NO" sz="1600" dirty="0" err="1" smtClean="0"/>
              <a:t>Clune</a:t>
            </a:r>
            <a:r>
              <a:rPr lang="nb-NO" sz="1600" dirty="0" smtClean="0"/>
              <a:t> (2014)</a:t>
            </a:r>
            <a:r>
              <a:rPr lang="en-US" sz="1600" dirty="0" smtClean="0"/>
              <a:t> </a:t>
            </a:r>
            <a:r>
              <a:rPr lang="nb-NO" sz="1600" dirty="0" smtClean="0"/>
              <a:t>Deep </a:t>
            </a:r>
            <a:r>
              <a:rPr lang="nb-NO" sz="1600" dirty="0"/>
              <a:t>Neural Networks </a:t>
            </a:r>
            <a:r>
              <a:rPr lang="nb-NO" sz="1600" dirty="0" err="1"/>
              <a:t>are</a:t>
            </a:r>
            <a:r>
              <a:rPr lang="nb-NO" sz="1600" dirty="0"/>
              <a:t> </a:t>
            </a:r>
            <a:r>
              <a:rPr lang="nb-NO" sz="1600" dirty="0" err="1"/>
              <a:t>Easily</a:t>
            </a:r>
            <a:r>
              <a:rPr lang="nb-NO" sz="1600" dirty="0"/>
              <a:t> </a:t>
            </a:r>
            <a:r>
              <a:rPr lang="nb-NO" sz="1600" dirty="0" err="1"/>
              <a:t>Fooled</a:t>
            </a:r>
            <a:r>
              <a:rPr lang="nb-NO" sz="1600" dirty="0"/>
              <a:t>: High </a:t>
            </a:r>
            <a:r>
              <a:rPr lang="nb-NO" sz="1600" dirty="0" err="1"/>
              <a:t>Confidence</a:t>
            </a:r>
            <a:r>
              <a:rPr lang="nb-NO" sz="1600" dirty="0"/>
              <a:t> </a:t>
            </a:r>
            <a:r>
              <a:rPr lang="nb-NO" sz="1600" dirty="0" err="1"/>
              <a:t>Predictions</a:t>
            </a:r>
            <a:r>
              <a:rPr lang="nb-NO" sz="1600" dirty="0"/>
              <a:t> for </a:t>
            </a:r>
            <a:r>
              <a:rPr lang="nb-NO" sz="1600" dirty="0" err="1"/>
              <a:t>Unrecognizable</a:t>
            </a:r>
            <a:r>
              <a:rPr lang="nb-NO" sz="1600" dirty="0"/>
              <a:t> </a:t>
            </a:r>
            <a:r>
              <a:rPr lang="nb-NO" sz="1600" dirty="0" smtClean="0"/>
              <a:t>Images. </a:t>
            </a:r>
            <a:r>
              <a:rPr lang="cs-CZ" sz="1600" dirty="0"/>
              <a:t>arXiv:1412.1897v4 </a:t>
            </a:r>
          </a:p>
          <a:p>
            <a:r>
              <a:rPr lang="cs-CZ" sz="1600" dirty="0" err="1"/>
              <a:t>Seyed-Mohsen</a:t>
            </a:r>
            <a:r>
              <a:rPr lang="cs-CZ" sz="1600" dirty="0"/>
              <a:t> </a:t>
            </a:r>
            <a:r>
              <a:rPr lang="cs-CZ" sz="1600" dirty="0" err="1"/>
              <a:t>Moosavi-Dezfooli</a:t>
            </a:r>
            <a:r>
              <a:rPr lang="cs-CZ" sz="1600" dirty="0"/>
              <a:t>, </a:t>
            </a:r>
            <a:r>
              <a:rPr lang="cs-CZ" sz="1600" dirty="0" err="1"/>
              <a:t>Alhussein</a:t>
            </a:r>
            <a:r>
              <a:rPr lang="cs-CZ" sz="1600" dirty="0"/>
              <a:t> </a:t>
            </a:r>
            <a:r>
              <a:rPr lang="cs-CZ" sz="1600" dirty="0" err="1"/>
              <a:t>Fawzi</a:t>
            </a:r>
            <a:r>
              <a:rPr lang="cs-CZ" sz="1600" dirty="0"/>
              <a:t>, Omar </a:t>
            </a:r>
            <a:r>
              <a:rPr lang="cs-CZ" sz="1600" dirty="0" err="1"/>
              <a:t>Fawzi</a:t>
            </a:r>
            <a:r>
              <a:rPr lang="cs-CZ" sz="1600" dirty="0"/>
              <a:t>, Pascal </a:t>
            </a:r>
            <a:r>
              <a:rPr lang="cs-CZ" sz="1600" dirty="0" err="1" smtClean="0"/>
              <a:t>Frossard</a:t>
            </a:r>
            <a:r>
              <a:rPr lang="cs-CZ" sz="1600" dirty="0" smtClean="0"/>
              <a:t> (2016) </a:t>
            </a:r>
            <a:r>
              <a:rPr lang="cs-CZ" sz="1600" dirty="0"/>
              <a:t>Universal </a:t>
            </a:r>
            <a:r>
              <a:rPr lang="cs-CZ" sz="1600" dirty="0" err="1"/>
              <a:t>adversarial</a:t>
            </a:r>
            <a:r>
              <a:rPr lang="cs-CZ" sz="1600" dirty="0"/>
              <a:t> </a:t>
            </a:r>
            <a:r>
              <a:rPr lang="cs-CZ" sz="1600" dirty="0" err="1" smtClean="0"/>
              <a:t>perturbations</a:t>
            </a:r>
            <a:r>
              <a:rPr lang="cs-CZ" sz="1600" dirty="0" smtClean="0"/>
              <a:t> </a:t>
            </a:r>
            <a:r>
              <a:rPr lang="nb-NO" sz="1600" dirty="0"/>
              <a:t> arXiv:1610.08401v3 </a:t>
            </a:r>
            <a:endParaRPr lang="cs-CZ" sz="1600" dirty="0"/>
          </a:p>
          <a:p>
            <a:endParaRPr lang="nb-NO" sz="1600" dirty="0"/>
          </a:p>
          <a:p>
            <a:endParaRPr lang="nb-NO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3099970" y="3244334"/>
            <a:ext cx="294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(Assume exactly half turn off)</a:t>
            </a:r>
          </a:p>
        </p:txBody>
      </p:sp>
    </p:spTree>
    <p:extLst>
      <p:ext uri="{BB962C8B-B14F-4D97-AF65-F5344CB8AC3E}">
        <p14:creationId xmlns:p14="http://schemas.microsoft.com/office/powerpoint/2010/main" val="184317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Invariance to rotation is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Built into the architecture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result of training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Not actually a feature of what I just showed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Only for entertainment centers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or D, I’m not sure which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7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Invariance to rotation is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Built into the architecture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result of training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="1" dirty="0" smtClean="0"/>
              <a:t>Not actually a feature of what I just showed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Only for entertainment centers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or D, I’m not sure which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69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Invariance to size is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Built into the architecture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result of training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Not actually a feature of what I just showed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Only for entertainment centers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or D, I’m not sure which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5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Invariance to size is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Built into the architecture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="1" dirty="0" smtClean="0"/>
              <a:t>A result of training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Not actually a feature of what I just showed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Only for entertainment centers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 or D, I’m not sure which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5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2147</Words>
  <Application>Microsoft Macintosh PowerPoint</Application>
  <PresentationFormat>On-screen Show (4:3)</PresentationFormat>
  <Paragraphs>331</Paragraphs>
  <Slides>51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Convolutional Networks, Part II</vt:lpstr>
      <vt:lpstr>This lecture</vt:lpstr>
      <vt:lpstr>Translation (Vertical)</vt:lpstr>
      <vt:lpstr>Scale Invariance</vt:lpstr>
      <vt:lpstr>Rotation Invariance</vt:lpstr>
      <vt:lpstr>Clicker Question</vt:lpstr>
      <vt:lpstr>Clicker Question</vt:lpstr>
      <vt:lpstr>Clicker Question</vt:lpstr>
      <vt:lpstr>Clicker Question</vt:lpstr>
      <vt:lpstr>Clicker Question</vt:lpstr>
      <vt:lpstr>Clicker Question</vt:lpstr>
      <vt:lpstr>Very Deep Models (1)</vt:lpstr>
      <vt:lpstr>Very Deep Models (2)</vt:lpstr>
      <vt:lpstr>Very Deep Models (2)</vt:lpstr>
      <vt:lpstr>Very Deep Models (2)</vt:lpstr>
      <vt:lpstr>PowerPoint Presentation</vt:lpstr>
      <vt:lpstr>PowerPoint Presentation</vt:lpstr>
      <vt:lpstr>Residual Networks</vt:lpstr>
      <vt:lpstr>Visualizing Convnets</vt:lpstr>
      <vt:lpstr>Visualizing Convnets</vt:lpstr>
      <vt:lpstr>Projection from Higher Layers</vt:lpstr>
      <vt:lpstr>Details of Operation</vt:lpstr>
      <vt:lpstr>Unpooling Operation</vt:lpstr>
      <vt:lpstr>Layer 1 Filters</vt:lpstr>
      <vt:lpstr>Visualizations of Higher Layers</vt:lpstr>
      <vt:lpstr>Layer 1: Top-9 Patches</vt:lpstr>
      <vt:lpstr>Layer 2: Top-1</vt:lpstr>
      <vt:lpstr>Layer 2: Top-9</vt:lpstr>
      <vt:lpstr>Layer 2: Top-9 Patches</vt:lpstr>
      <vt:lpstr>Receptive Fields Get Bigger as you go up...</vt:lpstr>
      <vt:lpstr>Layer 3: Top-9</vt:lpstr>
      <vt:lpstr>Layer 3: Top-9 Patches</vt:lpstr>
      <vt:lpstr>PowerPoint Presentation</vt:lpstr>
      <vt:lpstr>PowerPoint Presentation</vt:lpstr>
      <vt:lpstr>Layer 5: Top-9</vt:lpstr>
      <vt:lpstr>Layer 5: Top-9 Patches</vt:lpstr>
      <vt:lpstr>Visualizing Convnets</vt:lpstr>
      <vt:lpstr>Google DeepDream</vt:lpstr>
      <vt:lpstr>Adversarial Examples</vt:lpstr>
      <vt:lpstr>Adversarial Examples</vt:lpstr>
      <vt:lpstr>Universal Adversarial Examples</vt:lpstr>
      <vt:lpstr>Fooling Convnets</vt:lpstr>
      <vt:lpstr>Training Big ConvNets</vt:lpstr>
      <vt:lpstr>Annealing of Learning Rate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Some References (mostly historical) (which may or may not be related to the slides!)</vt:lpstr>
    </vt:vector>
  </TitlesOfParts>
  <Company>Computer Science and Engineering, 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 (Vertical)</dc:title>
  <dc:creator>Gary Cottrell</dc:creator>
  <cp:lastModifiedBy>Gary Cottrell</cp:lastModifiedBy>
  <cp:revision>17</cp:revision>
  <dcterms:created xsi:type="dcterms:W3CDTF">2017-12-03T00:17:19Z</dcterms:created>
  <dcterms:modified xsi:type="dcterms:W3CDTF">2019-02-11T23:54:57Z</dcterms:modified>
</cp:coreProperties>
</file>